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1"/>
  </p:notesMasterIdLst>
  <p:sldIdLst>
    <p:sldId id="256" r:id="rId2"/>
    <p:sldId id="258" r:id="rId3"/>
    <p:sldId id="260" r:id="rId4"/>
    <p:sldId id="257" r:id="rId5"/>
    <p:sldId id="259" r:id="rId6"/>
    <p:sldId id="261" r:id="rId7"/>
    <p:sldId id="267" r:id="rId8"/>
    <p:sldId id="268" r:id="rId9"/>
    <p:sldId id="269" r:id="rId10"/>
    <p:sldId id="271" r:id="rId11"/>
    <p:sldId id="272" r:id="rId12"/>
    <p:sldId id="273" r:id="rId13"/>
    <p:sldId id="275" r:id="rId14"/>
    <p:sldId id="276" r:id="rId15"/>
    <p:sldId id="284" r:id="rId16"/>
    <p:sldId id="277" r:id="rId17"/>
    <p:sldId id="286" r:id="rId18"/>
    <p:sldId id="280" r:id="rId19"/>
    <p:sldId id="285" r:id="rId20"/>
  </p:sldIdLst>
  <p:sldSz cx="9144000" cy="5143500" type="screen16x9"/>
  <p:notesSz cx="6858000" cy="9144000"/>
  <p:embeddedFontLst>
    <p:embeddedFont>
      <p:font typeface="Alexandria Light" panose="020B0604020202020204" charset="-78"/>
      <p:regular r:id="rId22"/>
      <p:bold r:id="rId23"/>
    </p:embeddedFont>
    <p:embeddedFont>
      <p:font typeface="Alexandria SemiBold" panose="020B0604020202020204" charset="-78"/>
      <p:regular r:id="rId24"/>
      <p:bold r:id="rId25"/>
    </p:embeddedFont>
    <p:embeddedFont>
      <p:font typeface="Commissioner" panose="020B0604020202020204" charset="0"/>
      <p:regular r:id="rId26"/>
      <p:bold r:id="rId27"/>
    </p:embeddedFont>
    <p:embeddedFont>
      <p:font typeface="Informal Roman" panose="030604020304060B0204" pitchFamily="66" charset="0"/>
      <p:regular r:id="rId28"/>
    </p:embeddedFont>
    <p:embeddedFont>
      <p:font typeface="Kufam" panose="020B0604020202020204" charset="-78"/>
      <p:regular r:id="rId29"/>
      <p:bold r:id="rId30"/>
      <p:italic r:id="rId31"/>
      <p:boldItalic r:id="rId32"/>
    </p:embeddedFont>
    <p:embeddedFont>
      <p:font typeface="Tempus Sans ITC" panose="04020404030D07020202" pitchFamily="82"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FE169C-E254-4E3D-A304-4DC2B04D4B59}">
  <a:tblStyle styleId="{F8FE169C-E254-4E3D-A304-4DC2B04D4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78" d="100"/>
          <a:sy n="78" d="100"/>
        </p:scale>
        <p:origin x="4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7aa79912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7aa79912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80aaa82dd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0aaa82d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580aaa82dd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580aaa82d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9327b8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9327b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584f8b13c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584f8b13c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84f8b13c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84f8b13c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BC2477C-018F-8EEB-8F90-D24171B20C32}"/>
            </a:ext>
          </a:extLst>
        </p:cNvPr>
        <p:cNvGrpSpPr/>
        <p:nvPr/>
      </p:nvGrpSpPr>
      <p:grpSpPr>
        <a:xfrm>
          <a:off x="0" y="0"/>
          <a:ext cx="0" cy="0"/>
          <a:chOff x="0" y="0"/>
          <a:chExt cx="0" cy="0"/>
        </a:xfrm>
      </p:grpSpPr>
      <p:sp>
        <p:nvSpPr>
          <p:cNvPr id="469" name="Google Shape;469;g2584f8b13c7_0_59:notes">
            <a:extLst>
              <a:ext uri="{FF2B5EF4-FFF2-40B4-BE49-F238E27FC236}">
                <a16:creationId xmlns:a16="http://schemas.microsoft.com/office/drawing/2014/main" id="{49D006B4-5BE5-E855-E615-B53F30A326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84f8b13c7_0_59:notes">
            <a:extLst>
              <a:ext uri="{FF2B5EF4-FFF2-40B4-BE49-F238E27FC236}">
                <a16:creationId xmlns:a16="http://schemas.microsoft.com/office/drawing/2014/main" id="{B37D5E15-AD86-4AB4-3541-841327DD9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829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84f8b13c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84f8b13c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a:extLst>
            <a:ext uri="{FF2B5EF4-FFF2-40B4-BE49-F238E27FC236}">
              <a16:creationId xmlns:a16="http://schemas.microsoft.com/office/drawing/2014/main" id="{21566BD2-E9BD-A072-266C-CE1C71CCCF53}"/>
            </a:ext>
          </a:extLst>
        </p:cNvPr>
        <p:cNvGrpSpPr/>
        <p:nvPr/>
      </p:nvGrpSpPr>
      <p:grpSpPr>
        <a:xfrm>
          <a:off x="0" y="0"/>
          <a:ext cx="0" cy="0"/>
          <a:chOff x="0" y="0"/>
          <a:chExt cx="0" cy="0"/>
        </a:xfrm>
      </p:grpSpPr>
      <p:sp>
        <p:nvSpPr>
          <p:cNvPr id="374" name="Google Shape;374;g2580aaa82dd_0_10:notes">
            <a:extLst>
              <a:ext uri="{FF2B5EF4-FFF2-40B4-BE49-F238E27FC236}">
                <a16:creationId xmlns:a16="http://schemas.microsoft.com/office/drawing/2014/main" id="{81FDF7D2-46CA-1EA4-61BD-8002D7D28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80aaa82dd_0_10:notes">
            <a:extLst>
              <a:ext uri="{FF2B5EF4-FFF2-40B4-BE49-F238E27FC236}">
                <a16:creationId xmlns:a16="http://schemas.microsoft.com/office/drawing/2014/main" id="{75C30E35-EB18-9834-C691-8756F5789A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804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584f8b13c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584f8b13c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A67BD639-B086-50C8-F3E1-30F68DD37A00}"/>
            </a:ext>
          </a:extLst>
        </p:cNvPr>
        <p:cNvGrpSpPr/>
        <p:nvPr/>
      </p:nvGrpSpPr>
      <p:grpSpPr>
        <a:xfrm>
          <a:off x="0" y="0"/>
          <a:ext cx="0" cy="0"/>
          <a:chOff x="0" y="0"/>
          <a:chExt cx="0" cy="0"/>
        </a:xfrm>
      </p:grpSpPr>
      <p:sp>
        <p:nvSpPr>
          <p:cNvPr id="231" name="Google Shape;231;g257aa79912c_0_8:notes">
            <a:extLst>
              <a:ext uri="{FF2B5EF4-FFF2-40B4-BE49-F238E27FC236}">
                <a16:creationId xmlns:a16="http://schemas.microsoft.com/office/drawing/2014/main" id="{5E9E4105-123D-0A25-6817-7111C61ECF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7aa79912c_0_8:notes">
            <a:extLst>
              <a:ext uri="{FF2B5EF4-FFF2-40B4-BE49-F238E27FC236}">
                <a16:creationId xmlns:a16="http://schemas.microsoft.com/office/drawing/2014/main" id="{63A27A12-4943-860C-8BCB-0F6EAFDE94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5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76c31a90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576c31a90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76c31a90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76c31a90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76c31a90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576c31a9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76c31a9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76c31a9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7b6ab4b3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57b6ab4b3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7b6ab4b36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57b6ab4b36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57b6ab4b36_3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57b6ab4b36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80aaa82d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80aaa82d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35008" y="-4800375"/>
            <a:ext cx="15845258" cy="12622974"/>
            <a:chOff x="-835008" y="-4800375"/>
            <a:chExt cx="15845258" cy="12622974"/>
          </a:xfrm>
        </p:grpSpPr>
        <p:pic>
          <p:nvPicPr>
            <p:cNvPr id="10" name="Google Shape;10;p2"/>
            <p:cNvPicPr preferRelativeResize="0"/>
            <p:nvPr/>
          </p:nvPicPr>
          <p:blipFill>
            <a:blip r:embed="rId2">
              <a:alphaModFix/>
            </a:blip>
            <a:stretch>
              <a:fillRect/>
            </a:stretch>
          </p:blipFill>
          <p:spPr>
            <a:xfrm>
              <a:off x="5950851" y="-1082487"/>
              <a:ext cx="5600827" cy="8087425"/>
            </a:xfrm>
            <a:prstGeom prst="rect">
              <a:avLst/>
            </a:prstGeom>
            <a:noFill/>
            <a:ln>
              <a:noFill/>
            </a:ln>
          </p:spPr>
        </p:pic>
        <p:grpSp>
          <p:nvGrpSpPr>
            <p:cNvPr id="11" name="Google Shape;11;p2"/>
            <p:cNvGrpSpPr/>
            <p:nvPr/>
          </p:nvGrpSpPr>
          <p:grpSpPr>
            <a:xfrm>
              <a:off x="-783175" y="3465726"/>
              <a:ext cx="15793425" cy="4356874"/>
              <a:chOff x="-783175" y="3465726"/>
              <a:chExt cx="15793425" cy="4356874"/>
            </a:xfrm>
          </p:grpSpPr>
          <p:pic>
            <p:nvPicPr>
              <p:cNvPr id="12" name="Google Shape;12;p2"/>
              <p:cNvPicPr preferRelativeResize="0"/>
              <p:nvPr/>
            </p:nvPicPr>
            <p:blipFill>
              <a:blip r:embed="rId3">
                <a:alphaModFix/>
              </a:blip>
              <a:stretch>
                <a:fillRect/>
              </a:stretch>
            </p:blipFill>
            <p:spPr>
              <a:xfrm>
                <a:off x="105301" y="3465726"/>
                <a:ext cx="14904950" cy="3915450"/>
              </a:xfrm>
              <a:prstGeom prst="rect">
                <a:avLst/>
              </a:prstGeom>
              <a:noFill/>
              <a:ln>
                <a:noFill/>
              </a:ln>
            </p:spPr>
          </p:pic>
          <p:pic>
            <p:nvPicPr>
              <p:cNvPr id="13" name="Google Shape;13;p2"/>
              <p:cNvPicPr preferRelativeResize="0"/>
              <p:nvPr/>
            </p:nvPicPr>
            <p:blipFill>
              <a:blip r:embed="rId4">
                <a:alphaModFix/>
              </a:blip>
              <a:stretch>
                <a:fillRect/>
              </a:stretch>
            </p:blipFill>
            <p:spPr>
              <a:xfrm>
                <a:off x="-783175" y="4388399"/>
                <a:ext cx="8149750" cy="3434201"/>
              </a:xfrm>
              <a:prstGeom prst="rect">
                <a:avLst/>
              </a:prstGeom>
              <a:noFill/>
              <a:ln>
                <a:noFill/>
              </a:ln>
            </p:spPr>
          </p:pic>
        </p:grpSp>
        <p:grpSp>
          <p:nvGrpSpPr>
            <p:cNvPr id="14" name="Google Shape;14;p2"/>
            <p:cNvGrpSpPr/>
            <p:nvPr/>
          </p:nvGrpSpPr>
          <p:grpSpPr>
            <a:xfrm>
              <a:off x="-835008" y="-4800375"/>
              <a:ext cx="13497781" cy="11438001"/>
              <a:chOff x="-835008" y="-4800375"/>
              <a:chExt cx="13497781" cy="11438001"/>
            </a:xfrm>
          </p:grpSpPr>
          <p:pic>
            <p:nvPicPr>
              <p:cNvPr id="15" name="Google Shape;15;p2"/>
              <p:cNvPicPr preferRelativeResize="0"/>
              <p:nvPr/>
            </p:nvPicPr>
            <p:blipFill>
              <a:blip r:embed="rId5">
                <a:alphaModFix/>
              </a:blip>
              <a:stretch>
                <a:fillRect/>
              </a:stretch>
            </p:blipFill>
            <p:spPr>
              <a:xfrm rot="2890614">
                <a:off x="1694692" y="-1525095"/>
                <a:ext cx="10975314" cy="4887442"/>
              </a:xfrm>
              <a:prstGeom prst="rect">
                <a:avLst/>
              </a:prstGeom>
              <a:noFill/>
              <a:ln>
                <a:noFill/>
              </a:ln>
            </p:spPr>
          </p:pic>
          <p:pic>
            <p:nvPicPr>
              <p:cNvPr id="16" name="Google Shape;16;p2"/>
              <p:cNvPicPr preferRelativeResize="0"/>
              <p:nvPr/>
            </p:nvPicPr>
            <p:blipFill>
              <a:blip r:embed="rId6">
                <a:alphaModFix/>
              </a:blip>
              <a:stretch>
                <a:fillRect/>
              </a:stretch>
            </p:blipFill>
            <p:spPr>
              <a:xfrm rot="10207459">
                <a:off x="-709002" y="-585698"/>
                <a:ext cx="6334425" cy="2016625"/>
              </a:xfrm>
              <a:prstGeom prst="rect">
                <a:avLst/>
              </a:prstGeom>
              <a:noFill/>
              <a:ln>
                <a:noFill/>
              </a:ln>
            </p:spPr>
          </p:pic>
        </p:grpSp>
      </p:grpSp>
      <p:sp>
        <p:nvSpPr>
          <p:cNvPr id="17" name="Google Shape;17;p2"/>
          <p:cNvSpPr txBox="1">
            <a:spLocks noGrp="1"/>
          </p:cNvSpPr>
          <p:nvPr>
            <p:ph type="ctrTitle"/>
          </p:nvPr>
        </p:nvSpPr>
        <p:spPr>
          <a:xfrm>
            <a:off x="716375" y="842825"/>
            <a:ext cx="4595400" cy="2247900"/>
          </a:xfrm>
          <a:prstGeom prst="rect">
            <a:avLst/>
          </a:prstGeom>
          <a:effectLst>
            <a:outerShdw blurRad="57150" dist="9525" algn="bl" rotWithShape="0">
              <a:schemeClr val="accent1">
                <a:alpha val="60000"/>
              </a:schemeClr>
            </a:outerShdw>
          </a:effectLst>
        </p:spPr>
        <p:txBody>
          <a:bodyPr spcFirstLastPara="1" wrap="square" lIns="91425" tIns="91425" rIns="91425" bIns="91425" anchor="t" anchorCtr="0">
            <a:noAutofit/>
          </a:bodyPr>
          <a:lstStyle>
            <a:lvl1pPr lvl="0">
              <a:spcBef>
                <a:spcPts val="0"/>
              </a:spcBef>
              <a:spcAft>
                <a:spcPts val="0"/>
              </a:spcAft>
              <a:buSzPts val="5200"/>
              <a:buNone/>
              <a:defRPr sz="4400">
                <a:latin typeface="Kufam"/>
                <a:ea typeface="Kufam"/>
                <a:cs typeface="Kufam"/>
                <a:sym typeface="Kufa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6375" y="3846413"/>
            <a:ext cx="2341200" cy="7356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sz="1600">
                <a:latin typeface="Commissioner"/>
                <a:ea typeface="Commissioner"/>
                <a:cs typeface="Commissioner"/>
                <a:sym typeface="Commission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7"/>
        <p:cNvGrpSpPr/>
        <p:nvPr/>
      </p:nvGrpSpPr>
      <p:grpSpPr>
        <a:xfrm>
          <a:off x="0" y="0"/>
          <a:ext cx="0" cy="0"/>
          <a:chOff x="0" y="0"/>
          <a:chExt cx="0" cy="0"/>
        </a:xfrm>
      </p:grpSpPr>
      <p:grpSp>
        <p:nvGrpSpPr>
          <p:cNvPr id="108" name="Google Shape;108;p15"/>
          <p:cNvGrpSpPr/>
          <p:nvPr/>
        </p:nvGrpSpPr>
        <p:grpSpPr>
          <a:xfrm>
            <a:off x="608575" y="-3596500"/>
            <a:ext cx="12206688" cy="11071175"/>
            <a:chOff x="608575" y="-3596500"/>
            <a:chExt cx="12206688" cy="11071175"/>
          </a:xfrm>
        </p:grpSpPr>
        <p:pic>
          <p:nvPicPr>
            <p:cNvPr id="109" name="Google Shape;109;p15"/>
            <p:cNvPicPr preferRelativeResize="0"/>
            <p:nvPr/>
          </p:nvPicPr>
          <p:blipFill>
            <a:blip r:embed="rId2">
              <a:alphaModFix/>
            </a:blip>
            <a:stretch>
              <a:fillRect/>
            </a:stretch>
          </p:blipFill>
          <p:spPr>
            <a:xfrm rot="6014773" flipH="1">
              <a:off x="5182654" y="-974943"/>
              <a:ext cx="9144004" cy="4567532"/>
            </a:xfrm>
            <a:prstGeom prst="rect">
              <a:avLst/>
            </a:prstGeom>
            <a:noFill/>
            <a:ln>
              <a:noFill/>
            </a:ln>
          </p:spPr>
        </p:pic>
        <p:pic>
          <p:nvPicPr>
            <p:cNvPr id="110" name="Google Shape;110;p15"/>
            <p:cNvPicPr preferRelativeResize="0"/>
            <p:nvPr/>
          </p:nvPicPr>
          <p:blipFill>
            <a:blip r:embed="rId3">
              <a:alphaModFix/>
            </a:blip>
            <a:stretch>
              <a:fillRect/>
            </a:stretch>
          </p:blipFill>
          <p:spPr>
            <a:xfrm>
              <a:off x="608575" y="4040474"/>
              <a:ext cx="8149750" cy="3434201"/>
            </a:xfrm>
            <a:prstGeom prst="rect">
              <a:avLst/>
            </a:prstGeom>
            <a:noFill/>
            <a:ln>
              <a:noFill/>
            </a:ln>
          </p:spPr>
        </p:pic>
      </p:grpSp>
      <p:sp>
        <p:nvSpPr>
          <p:cNvPr id="111" name="Google Shape;111;p15"/>
          <p:cNvSpPr txBox="1">
            <a:spLocks noGrp="1"/>
          </p:cNvSpPr>
          <p:nvPr>
            <p:ph type="subTitle" idx="1"/>
          </p:nvPr>
        </p:nvSpPr>
        <p:spPr>
          <a:xfrm>
            <a:off x="716375" y="1652425"/>
            <a:ext cx="2454300" cy="92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5"/>
          <p:cNvSpPr txBox="1">
            <a:spLocks noGrp="1"/>
          </p:cNvSpPr>
          <p:nvPr>
            <p:ph type="subTitle" idx="2"/>
          </p:nvPr>
        </p:nvSpPr>
        <p:spPr>
          <a:xfrm>
            <a:off x="716375" y="1254025"/>
            <a:ext cx="2454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5"/>
          <p:cNvSpPr txBox="1">
            <a:spLocks noGrp="1"/>
          </p:cNvSpPr>
          <p:nvPr>
            <p:ph type="subTitle" idx="3"/>
          </p:nvPr>
        </p:nvSpPr>
        <p:spPr>
          <a:xfrm>
            <a:off x="4025514" y="1652425"/>
            <a:ext cx="2454300" cy="92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5"/>
          <p:cNvSpPr txBox="1">
            <a:spLocks noGrp="1"/>
          </p:cNvSpPr>
          <p:nvPr>
            <p:ph type="subTitle" idx="4"/>
          </p:nvPr>
        </p:nvSpPr>
        <p:spPr>
          <a:xfrm>
            <a:off x="4025520" y="1254025"/>
            <a:ext cx="2454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5"/>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16" name="Google Shape;116;p15"/>
          <p:cNvSpPr txBox="1">
            <a:spLocks noGrp="1"/>
          </p:cNvSpPr>
          <p:nvPr>
            <p:ph type="subTitle" idx="5"/>
          </p:nvPr>
        </p:nvSpPr>
        <p:spPr>
          <a:xfrm>
            <a:off x="716379" y="3324275"/>
            <a:ext cx="2454300" cy="92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5"/>
          <p:cNvSpPr txBox="1">
            <a:spLocks noGrp="1"/>
          </p:cNvSpPr>
          <p:nvPr>
            <p:ph type="subTitle" idx="6"/>
          </p:nvPr>
        </p:nvSpPr>
        <p:spPr>
          <a:xfrm>
            <a:off x="716382" y="2925875"/>
            <a:ext cx="2454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8"/>
        <p:cNvGrpSpPr/>
        <p:nvPr/>
      </p:nvGrpSpPr>
      <p:grpSpPr>
        <a:xfrm>
          <a:off x="0" y="0"/>
          <a:ext cx="0" cy="0"/>
          <a:chOff x="0" y="0"/>
          <a:chExt cx="0" cy="0"/>
        </a:xfrm>
      </p:grpSpPr>
      <p:grpSp>
        <p:nvGrpSpPr>
          <p:cNvPr id="119" name="Google Shape;119;p16"/>
          <p:cNvGrpSpPr/>
          <p:nvPr/>
        </p:nvGrpSpPr>
        <p:grpSpPr>
          <a:xfrm>
            <a:off x="5005346" y="-2006502"/>
            <a:ext cx="6379403" cy="12868227"/>
            <a:chOff x="5005346" y="-2006502"/>
            <a:chExt cx="6379403" cy="12868227"/>
          </a:xfrm>
        </p:grpSpPr>
        <p:pic>
          <p:nvPicPr>
            <p:cNvPr id="120" name="Google Shape;120;p16"/>
            <p:cNvPicPr preferRelativeResize="0"/>
            <p:nvPr/>
          </p:nvPicPr>
          <p:blipFill>
            <a:blip r:embed="rId2">
              <a:alphaModFix/>
            </a:blip>
            <a:stretch>
              <a:fillRect/>
            </a:stretch>
          </p:blipFill>
          <p:spPr>
            <a:xfrm rot="4500001">
              <a:off x="1971998" y="2792848"/>
              <a:ext cx="12446100" cy="3269526"/>
            </a:xfrm>
            <a:prstGeom prst="rect">
              <a:avLst/>
            </a:prstGeom>
            <a:noFill/>
            <a:ln>
              <a:noFill/>
            </a:ln>
          </p:spPr>
        </p:pic>
        <p:pic>
          <p:nvPicPr>
            <p:cNvPr id="121" name="Google Shape;121;p16"/>
            <p:cNvPicPr preferRelativeResize="0"/>
            <p:nvPr/>
          </p:nvPicPr>
          <p:blipFill>
            <a:blip r:embed="rId3">
              <a:alphaModFix/>
            </a:blip>
            <a:stretch>
              <a:fillRect/>
            </a:stretch>
          </p:blipFill>
          <p:spPr>
            <a:xfrm rot="-5400000">
              <a:off x="5534500" y="1780249"/>
              <a:ext cx="8149750" cy="3434201"/>
            </a:xfrm>
            <a:prstGeom prst="rect">
              <a:avLst/>
            </a:prstGeom>
            <a:noFill/>
            <a:ln>
              <a:noFill/>
            </a:ln>
          </p:spPr>
        </p:pic>
      </p:grpSp>
      <p:sp>
        <p:nvSpPr>
          <p:cNvPr id="122" name="Google Shape;122;p16"/>
          <p:cNvSpPr txBox="1">
            <a:spLocks noGrp="1"/>
          </p:cNvSpPr>
          <p:nvPr>
            <p:ph type="subTitle" idx="1"/>
          </p:nvPr>
        </p:nvSpPr>
        <p:spPr>
          <a:xfrm>
            <a:off x="716375" y="1652425"/>
            <a:ext cx="2869500" cy="85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6"/>
          <p:cNvSpPr txBox="1">
            <a:spLocks noGrp="1"/>
          </p:cNvSpPr>
          <p:nvPr>
            <p:ph type="subTitle" idx="2"/>
          </p:nvPr>
        </p:nvSpPr>
        <p:spPr>
          <a:xfrm>
            <a:off x="716375" y="1254025"/>
            <a:ext cx="28695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6"/>
          <p:cNvSpPr txBox="1">
            <a:spLocks noGrp="1"/>
          </p:cNvSpPr>
          <p:nvPr>
            <p:ph type="subTitle" idx="3"/>
          </p:nvPr>
        </p:nvSpPr>
        <p:spPr>
          <a:xfrm>
            <a:off x="4022368" y="1652425"/>
            <a:ext cx="2869500" cy="85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6"/>
          <p:cNvSpPr txBox="1">
            <a:spLocks noGrp="1"/>
          </p:cNvSpPr>
          <p:nvPr>
            <p:ph type="subTitle" idx="4"/>
          </p:nvPr>
        </p:nvSpPr>
        <p:spPr>
          <a:xfrm>
            <a:off x="4022369" y="1254025"/>
            <a:ext cx="28695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6"/>
          <p:cNvSpPr txBox="1">
            <a:spLocks noGrp="1"/>
          </p:cNvSpPr>
          <p:nvPr>
            <p:ph type="subTitle" idx="5"/>
          </p:nvPr>
        </p:nvSpPr>
        <p:spPr>
          <a:xfrm>
            <a:off x="716375" y="3324275"/>
            <a:ext cx="2869500" cy="85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6"/>
          <p:cNvSpPr txBox="1">
            <a:spLocks noGrp="1"/>
          </p:cNvSpPr>
          <p:nvPr>
            <p:ph type="subTitle" idx="6"/>
          </p:nvPr>
        </p:nvSpPr>
        <p:spPr>
          <a:xfrm>
            <a:off x="716375" y="2925875"/>
            <a:ext cx="28695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6"/>
          <p:cNvSpPr txBox="1">
            <a:spLocks noGrp="1"/>
          </p:cNvSpPr>
          <p:nvPr>
            <p:ph type="subTitle" idx="7"/>
          </p:nvPr>
        </p:nvSpPr>
        <p:spPr>
          <a:xfrm>
            <a:off x="4022368" y="3324275"/>
            <a:ext cx="2869500" cy="85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16"/>
          <p:cNvSpPr txBox="1">
            <a:spLocks noGrp="1"/>
          </p:cNvSpPr>
          <p:nvPr>
            <p:ph type="subTitle" idx="8"/>
          </p:nvPr>
        </p:nvSpPr>
        <p:spPr>
          <a:xfrm>
            <a:off x="4022369" y="2925875"/>
            <a:ext cx="28695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6"/>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55"/>
        <p:cNvGrpSpPr/>
        <p:nvPr/>
      </p:nvGrpSpPr>
      <p:grpSpPr>
        <a:xfrm>
          <a:off x="0" y="0"/>
          <a:ext cx="0" cy="0"/>
          <a:chOff x="0" y="0"/>
          <a:chExt cx="0" cy="0"/>
        </a:xfrm>
      </p:grpSpPr>
      <p:grpSp>
        <p:nvGrpSpPr>
          <p:cNvPr id="156" name="Google Shape;156;p19"/>
          <p:cNvGrpSpPr/>
          <p:nvPr/>
        </p:nvGrpSpPr>
        <p:grpSpPr>
          <a:xfrm>
            <a:off x="-3764501" y="-3197275"/>
            <a:ext cx="15381825" cy="13646412"/>
            <a:chOff x="-3764501" y="-3197275"/>
            <a:chExt cx="15381825" cy="13646412"/>
          </a:xfrm>
        </p:grpSpPr>
        <p:grpSp>
          <p:nvGrpSpPr>
            <p:cNvPr id="157" name="Google Shape;157;p19"/>
            <p:cNvGrpSpPr/>
            <p:nvPr/>
          </p:nvGrpSpPr>
          <p:grpSpPr>
            <a:xfrm flipH="1">
              <a:off x="-3764501" y="-3197275"/>
              <a:ext cx="10185251" cy="12593723"/>
              <a:chOff x="2341074" y="-3197275"/>
              <a:chExt cx="10185251" cy="12593723"/>
            </a:xfrm>
          </p:grpSpPr>
          <p:pic>
            <p:nvPicPr>
              <p:cNvPr id="158" name="Google Shape;158;p19"/>
              <p:cNvPicPr preferRelativeResize="0"/>
              <p:nvPr/>
            </p:nvPicPr>
            <p:blipFill>
              <a:blip r:embed="rId2">
                <a:alphaModFix/>
              </a:blip>
              <a:stretch>
                <a:fillRect/>
              </a:stretch>
            </p:blipFill>
            <p:spPr>
              <a:xfrm rot="4500000">
                <a:off x="1932439" y="-698629"/>
                <a:ext cx="11002522" cy="7596432"/>
              </a:xfrm>
              <a:prstGeom prst="rect">
                <a:avLst/>
              </a:prstGeom>
              <a:noFill/>
              <a:ln>
                <a:noFill/>
              </a:ln>
            </p:spPr>
          </p:pic>
          <p:pic>
            <p:nvPicPr>
              <p:cNvPr id="159" name="Google Shape;159;p19"/>
              <p:cNvPicPr preferRelativeResize="0"/>
              <p:nvPr/>
            </p:nvPicPr>
            <p:blipFill>
              <a:blip r:embed="rId3">
                <a:alphaModFix/>
              </a:blip>
              <a:stretch>
                <a:fillRect/>
              </a:stretch>
            </p:blipFill>
            <p:spPr>
              <a:xfrm rot="3303502">
                <a:off x="6921049" y="440325"/>
                <a:ext cx="3285724" cy="1209499"/>
              </a:xfrm>
              <a:prstGeom prst="rect">
                <a:avLst/>
              </a:prstGeom>
              <a:noFill/>
              <a:ln>
                <a:noFill/>
              </a:ln>
            </p:spPr>
          </p:pic>
        </p:grpSp>
        <p:pic>
          <p:nvPicPr>
            <p:cNvPr id="160" name="Google Shape;160;p19"/>
            <p:cNvPicPr preferRelativeResize="0"/>
            <p:nvPr/>
          </p:nvPicPr>
          <p:blipFill>
            <a:blip r:embed="rId4">
              <a:alphaModFix/>
            </a:blip>
            <a:stretch>
              <a:fillRect/>
            </a:stretch>
          </p:blipFill>
          <p:spPr>
            <a:xfrm rot="4500001">
              <a:off x="2204573" y="2380261"/>
              <a:ext cx="12446100" cy="3269526"/>
            </a:xfrm>
            <a:prstGeom prst="rect">
              <a:avLst/>
            </a:prstGeom>
            <a:noFill/>
            <a:ln>
              <a:noFill/>
            </a:ln>
          </p:spPr>
        </p:pic>
      </p:grpSp>
      <p:sp>
        <p:nvSpPr>
          <p:cNvPr id="161" name="Google Shape;161;p19"/>
          <p:cNvSpPr txBox="1">
            <a:spLocks noGrp="1"/>
          </p:cNvSpPr>
          <p:nvPr>
            <p:ph type="title"/>
          </p:nvPr>
        </p:nvSpPr>
        <p:spPr>
          <a:xfrm>
            <a:off x="2381700" y="1046875"/>
            <a:ext cx="438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162" name="Google Shape;162;p19"/>
          <p:cNvSpPr txBox="1">
            <a:spLocks noGrp="1"/>
          </p:cNvSpPr>
          <p:nvPr>
            <p:ph type="subTitle" idx="1"/>
          </p:nvPr>
        </p:nvSpPr>
        <p:spPr>
          <a:xfrm>
            <a:off x="2381700" y="2132375"/>
            <a:ext cx="4380600" cy="18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81"/>
        <p:cNvGrpSpPr/>
        <p:nvPr/>
      </p:nvGrpSpPr>
      <p:grpSpPr>
        <a:xfrm>
          <a:off x="0" y="0"/>
          <a:ext cx="0" cy="0"/>
          <a:chOff x="0" y="0"/>
          <a:chExt cx="0" cy="0"/>
        </a:xfrm>
      </p:grpSpPr>
      <p:pic>
        <p:nvPicPr>
          <p:cNvPr id="182" name="Google Shape;182;p23"/>
          <p:cNvPicPr preferRelativeResize="0"/>
          <p:nvPr/>
        </p:nvPicPr>
        <p:blipFill>
          <a:blip r:embed="rId2">
            <a:alphaModFix/>
          </a:blip>
          <a:stretch>
            <a:fillRect/>
          </a:stretch>
        </p:blipFill>
        <p:spPr>
          <a:xfrm rot="4500001">
            <a:off x="2204573" y="2380261"/>
            <a:ext cx="12446100" cy="3269526"/>
          </a:xfrm>
          <a:prstGeom prst="rect">
            <a:avLst/>
          </a:prstGeom>
          <a:noFill/>
          <a:ln>
            <a:noFill/>
          </a:ln>
        </p:spPr>
      </p:pic>
      <p:sp>
        <p:nvSpPr>
          <p:cNvPr id="183" name="Google Shape;183;p23"/>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01"/>
        <p:cNvGrpSpPr/>
        <p:nvPr/>
      </p:nvGrpSpPr>
      <p:grpSpPr>
        <a:xfrm>
          <a:off x="0" y="0"/>
          <a:ext cx="0" cy="0"/>
          <a:chOff x="0" y="0"/>
          <a:chExt cx="0" cy="0"/>
        </a:xfrm>
      </p:grpSpPr>
      <p:grpSp>
        <p:nvGrpSpPr>
          <p:cNvPr id="202" name="Google Shape;202;p26"/>
          <p:cNvGrpSpPr/>
          <p:nvPr/>
        </p:nvGrpSpPr>
        <p:grpSpPr>
          <a:xfrm>
            <a:off x="2341074" y="-3197275"/>
            <a:ext cx="10185251" cy="12593723"/>
            <a:chOff x="2341074" y="-3197275"/>
            <a:chExt cx="10185251" cy="12593723"/>
          </a:xfrm>
        </p:grpSpPr>
        <p:pic>
          <p:nvPicPr>
            <p:cNvPr id="203" name="Google Shape;203;p26"/>
            <p:cNvPicPr preferRelativeResize="0"/>
            <p:nvPr/>
          </p:nvPicPr>
          <p:blipFill>
            <a:blip r:embed="rId2">
              <a:alphaModFix/>
            </a:blip>
            <a:stretch>
              <a:fillRect/>
            </a:stretch>
          </p:blipFill>
          <p:spPr>
            <a:xfrm rot="4500000">
              <a:off x="1932439" y="-698629"/>
              <a:ext cx="11002522" cy="7596432"/>
            </a:xfrm>
            <a:prstGeom prst="rect">
              <a:avLst/>
            </a:prstGeom>
            <a:noFill/>
            <a:ln>
              <a:noFill/>
            </a:ln>
          </p:spPr>
        </p:pic>
        <p:pic>
          <p:nvPicPr>
            <p:cNvPr id="204" name="Google Shape;204;p26"/>
            <p:cNvPicPr preferRelativeResize="0"/>
            <p:nvPr/>
          </p:nvPicPr>
          <p:blipFill>
            <a:blip r:embed="rId3">
              <a:alphaModFix/>
            </a:blip>
            <a:stretch>
              <a:fillRect/>
            </a:stretch>
          </p:blipFill>
          <p:spPr>
            <a:xfrm rot="-672856">
              <a:off x="6217498" y="-339001"/>
              <a:ext cx="3285726" cy="1209499"/>
            </a:xfrm>
            <a:prstGeom prst="rect">
              <a:avLst/>
            </a:prstGeom>
            <a:noFill/>
            <a:ln>
              <a:noFill/>
            </a:ln>
          </p:spPr>
        </p:pic>
      </p:grpSp>
      <p:sp>
        <p:nvSpPr>
          <p:cNvPr id="205" name="Google Shape;205;p26"/>
          <p:cNvSpPr txBox="1">
            <a:spLocks noGrp="1"/>
          </p:cNvSpPr>
          <p:nvPr>
            <p:ph type="title"/>
          </p:nvPr>
        </p:nvSpPr>
        <p:spPr>
          <a:xfrm>
            <a:off x="716375" y="3960050"/>
            <a:ext cx="5009700" cy="501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solidFill>
                  <a:schemeClr val="lt2"/>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06" name="Google Shape;206;p26"/>
          <p:cNvSpPr txBox="1">
            <a:spLocks noGrp="1"/>
          </p:cNvSpPr>
          <p:nvPr>
            <p:ph type="subTitle" idx="1"/>
          </p:nvPr>
        </p:nvSpPr>
        <p:spPr>
          <a:xfrm>
            <a:off x="716375" y="1358350"/>
            <a:ext cx="5009700" cy="2110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214"/>
        <p:cNvGrpSpPr/>
        <p:nvPr/>
      </p:nvGrpSpPr>
      <p:grpSpPr>
        <a:xfrm>
          <a:off x="0" y="0"/>
          <a:ext cx="0" cy="0"/>
          <a:chOff x="0" y="0"/>
          <a:chExt cx="0" cy="0"/>
        </a:xfrm>
      </p:grpSpPr>
      <p:grpSp>
        <p:nvGrpSpPr>
          <p:cNvPr id="215" name="Google Shape;215;p28"/>
          <p:cNvGrpSpPr/>
          <p:nvPr/>
        </p:nvGrpSpPr>
        <p:grpSpPr>
          <a:xfrm>
            <a:off x="-2406610" y="-2663275"/>
            <a:ext cx="13281520" cy="10688375"/>
            <a:chOff x="-2406610" y="-2663275"/>
            <a:chExt cx="13281520" cy="10688375"/>
          </a:xfrm>
        </p:grpSpPr>
        <p:pic>
          <p:nvPicPr>
            <p:cNvPr id="216" name="Google Shape;216;p28"/>
            <p:cNvPicPr preferRelativeResize="0"/>
            <p:nvPr/>
          </p:nvPicPr>
          <p:blipFill>
            <a:blip r:embed="rId2">
              <a:alphaModFix/>
            </a:blip>
            <a:stretch>
              <a:fillRect/>
            </a:stretch>
          </p:blipFill>
          <p:spPr>
            <a:xfrm rot="4413556" flipH="1">
              <a:off x="2703402" y="919537"/>
              <a:ext cx="10104493" cy="3522751"/>
            </a:xfrm>
            <a:prstGeom prst="rect">
              <a:avLst/>
            </a:prstGeom>
            <a:noFill/>
            <a:ln>
              <a:noFill/>
            </a:ln>
          </p:spPr>
        </p:pic>
        <p:pic>
          <p:nvPicPr>
            <p:cNvPr id="217" name="Google Shape;217;p28"/>
            <p:cNvPicPr preferRelativeResize="0"/>
            <p:nvPr/>
          </p:nvPicPr>
          <p:blipFill>
            <a:blip r:embed="rId3">
              <a:alphaModFix/>
            </a:blip>
            <a:stretch>
              <a:fillRect/>
            </a:stretch>
          </p:blipFill>
          <p:spPr>
            <a:xfrm rot="-964613">
              <a:off x="-2166775" y="-796198"/>
              <a:ext cx="7169650" cy="274465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6">
    <p:spTree>
      <p:nvGrpSpPr>
        <p:cNvPr id="1" name="Shape 218"/>
        <p:cNvGrpSpPr/>
        <p:nvPr/>
      </p:nvGrpSpPr>
      <p:grpSpPr>
        <a:xfrm>
          <a:off x="0" y="0"/>
          <a:ext cx="0" cy="0"/>
          <a:chOff x="0" y="0"/>
          <a:chExt cx="0" cy="0"/>
        </a:xfrm>
      </p:grpSpPr>
      <p:grpSp>
        <p:nvGrpSpPr>
          <p:cNvPr id="219" name="Google Shape;219;p29"/>
          <p:cNvGrpSpPr/>
          <p:nvPr/>
        </p:nvGrpSpPr>
        <p:grpSpPr>
          <a:xfrm>
            <a:off x="-2114154" y="-2006502"/>
            <a:ext cx="13684489" cy="12868227"/>
            <a:chOff x="-2114154" y="-2006502"/>
            <a:chExt cx="13684489" cy="12868227"/>
          </a:xfrm>
        </p:grpSpPr>
        <p:pic>
          <p:nvPicPr>
            <p:cNvPr id="220" name="Google Shape;220;p29"/>
            <p:cNvPicPr preferRelativeResize="0"/>
            <p:nvPr/>
          </p:nvPicPr>
          <p:blipFill>
            <a:blip r:embed="rId2">
              <a:alphaModFix/>
            </a:blip>
            <a:stretch>
              <a:fillRect/>
            </a:stretch>
          </p:blipFill>
          <p:spPr>
            <a:xfrm rot="964613" flipH="1">
              <a:off x="4160850" y="-796198"/>
              <a:ext cx="7169650" cy="2744650"/>
            </a:xfrm>
            <a:prstGeom prst="rect">
              <a:avLst/>
            </a:prstGeom>
            <a:noFill/>
            <a:ln>
              <a:noFill/>
            </a:ln>
          </p:spPr>
        </p:pic>
        <p:grpSp>
          <p:nvGrpSpPr>
            <p:cNvPr id="221" name="Google Shape;221;p29"/>
            <p:cNvGrpSpPr/>
            <p:nvPr/>
          </p:nvGrpSpPr>
          <p:grpSpPr>
            <a:xfrm flipH="1">
              <a:off x="-2114154" y="-2006502"/>
              <a:ext cx="6379403" cy="12868227"/>
              <a:chOff x="5005346" y="-2006502"/>
              <a:chExt cx="6379403" cy="12868227"/>
            </a:xfrm>
          </p:grpSpPr>
          <p:pic>
            <p:nvPicPr>
              <p:cNvPr id="222" name="Google Shape;222;p29"/>
              <p:cNvPicPr preferRelativeResize="0"/>
              <p:nvPr/>
            </p:nvPicPr>
            <p:blipFill>
              <a:blip r:embed="rId3">
                <a:alphaModFix/>
              </a:blip>
              <a:stretch>
                <a:fillRect/>
              </a:stretch>
            </p:blipFill>
            <p:spPr>
              <a:xfrm rot="4500001">
                <a:off x="1971998" y="2792848"/>
                <a:ext cx="12446100" cy="3269526"/>
              </a:xfrm>
              <a:prstGeom prst="rect">
                <a:avLst/>
              </a:prstGeom>
              <a:noFill/>
              <a:ln>
                <a:noFill/>
              </a:ln>
            </p:spPr>
          </p:pic>
          <p:pic>
            <p:nvPicPr>
              <p:cNvPr id="223" name="Google Shape;223;p29"/>
              <p:cNvPicPr preferRelativeResize="0"/>
              <p:nvPr/>
            </p:nvPicPr>
            <p:blipFill>
              <a:blip r:embed="rId4">
                <a:alphaModFix/>
              </a:blip>
              <a:stretch>
                <a:fillRect/>
              </a:stretch>
            </p:blipFill>
            <p:spPr>
              <a:xfrm rot="-5400000">
                <a:off x="5534500" y="1780249"/>
                <a:ext cx="8149750" cy="3434201"/>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093763" y="2416900"/>
            <a:ext cx="32340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1093763" y="854000"/>
            <a:ext cx="744900" cy="51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2" name="Google Shape;22;p3"/>
          <p:cNvSpPr txBox="1">
            <a:spLocks noGrp="1"/>
          </p:cNvSpPr>
          <p:nvPr>
            <p:ph type="subTitle" idx="1"/>
          </p:nvPr>
        </p:nvSpPr>
        <p:spPr>
          <a:xfrm>
            <a:off x="1093763" y="3371749"/>
            <a:ext cx="3234000" cy="727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600">
                <a:latin typeface="Commissioner"/>
                <a:ea typeface="Commissioner"/>
                <a:cs typeface="Commissioner"/>
                <a:sym typeface="Commissioner"/>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23" name="Google Shape;23;p3"/>
          <p:cNvGrpSpPr/>
          <p:nvPr/>
        </p:nvGrpSpPr>
        <p:grpSpPr>
          <a:xfrm>
            <a:off x="-2389279" y="-5390624"/>
            <a:ext cx="13829028" cy="16211861"/>
            <a:chOff x="-2389279" y="-5390624"/>
            <a:chExt cx="13829028" cy="16211861"/>
          </a:xfrm>
        </p:grpSpPr>
        <p:grpSp>
          <p:nvGrpSpPr>
            <p:cNvPr id="24" name="Google Shape;24;p3"/>
            <p:cNvGrpSpPr/>
            <p:nvPr/>
          </p:nvGrpSpPr>
          <p:grpSpPr>
            <a:xfrm>
              <a:off x="-2389279" y="-2419090"/>
              <a:ext cx="13829028" cy="13240327"/>
              <a:chOff x="-2389279" y="-2419090"/>
              <a:chExt cx="13829028" cy="13240327"/>
            </a:xfrm>
          </p:grpSpPr>
          <p:pic>
            <p:nvPicPr>
              <p:cNvPr id="25" name="Google Shape;25;p3"/>
              <p:cNvPicPr preferRelativeResize="0"/>
              <p:nvPr/>
            </p:nvPicPr>
            <p:blipFill>
              <a:blip r:embed="rId2">
                <a:alphaModFix/>
              </a:blip>
              <a:stretch>
                <a:fillRect/>
              </a:stretch>
            </p:blipFill>
            <p:spPr>
              <a:xfrm rot="4500001">
                <a:off x="2026998" y="2752361"/>
                <a:ext cx="12446100" cy="3269526"/>
              </a:xfrm>
              <a:prstGeom prst="rect">
                <a:avLst/>
              </a:prstGeom>
              <a:noFill/>
              <a:ln>
                <a:noFill/>
              </a:ln>
            </p:spPr>
          </p:pic>
          <p:pic>
            <p:nvPicPr>
              <p:cNvPr id="26" name="Google Shape;26;p3"/>
              <p:cNvPicPr preferRelativeResize="0"/>
              <p:nvPr/>
            </p:nvPicPr>
            <p:blipFill>
              <a:blip r:embed="rId3">
                <a:alphaModFix/>
              </a:blip>
              <a:stretch>
                <a:fillRect/>
              </a:stretch>
            </p:blipFill>
            <p:spPr>
              <a:xfrm>
                <a:off x="-466287" y="-643650"/>
                <a:ext cx="7446324" cy="6820450"/>
              </a:xfrm>
              <a:prstGeom prst="rect">
                <a:avLst/>
              </a:prstGeom>
              <a:noFill/>
              <a:ln>
                <a:noFill/>
              </a:ln>
            </p:spPr>
          </p:pic>
          <p:pic>
            <p:nvPicPr>
              <p:cNvPr id="27" name="Google Shape;27;p3"/>
              <p:cNvPicPr preferRelativeResize="0"/>
              <p:nvPr/>
            </p:nvPicPr>
            <p:blipFill>
              <a:blip r:embed="rId2">
                <a:alphaModFix/>
              </a:blip>
              <a:stretch>
                <a:fillRect/>
              </a:stretch>
            </p:blipFill>
            <p:spPr>
              <a:xfrm rot="-4500001" flipH="1">
                <a:off x="-5422627" y="2380261"/>
                <a:ext cx="12446100" cy="3269526"/>
              </a:xfrm>
              <a:prstGeom prst="rect">
                <a:avLst/>
              </a:prstGeom>
              <a:noFill/>
              <a:ln>
                <a:noFill/>
              </a:ln>
            </p:spPr>
          </p:pic>
        </p:grpSp>
        <p:pic>
          <p:nvPicPr>
            <p:cNvPr id="28" name="Google Shape;28;p3"/>
            <p:cNvPicPr preferRelativeResize="0"/>
            <p:nvPr/>
          </p:nvPicPr>
          <p:blipFill>
            <a:blip r:embed="rId4">
              <a:alphaModFix/>
            </a:blip>
            <a:stretch>
              <a:fillRect/>
            </a:stretch>
          </p:blipFill>
          <p:spPr>
            <a:xfrm rot="4029018">
              <a:off x="688497" y="-1990241"/>
              <a:ext cx="10245654" cy="431738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rot="4413556" flipH="1">
            <a:off x="3427190" y="912387"/>
            <a:ext cx="10104493" cy="3522751"/>
          </a:xfrm>
          <a:prstGeom prst="rect">
            <a:avLst/>
          </a:prstGeom>
          <a:noFill/>
          <a:ln>
            <a:noFill/>
          </a:ln>
        </p:spPr>
      </p:pic>
      <p:sp>
        <p:nvSpPr>
          <p:cNvPr id="34" name="Google Shape;34;p5"/>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5" name="Google Shape;35;p5"/>
          <p:cNvSpPr txBox="1">
            <a:spLocks noGrp="1"/>
          </p:cNvSpPr>
          <p:nvPr>
            <p:ph type="subTitle" idx="1"/>
          </p:nvPr>
        </p:nvSpPr>
        <p:spPr>
          <a:xfrm>
            <a:off x="716375" y="1652425"/>
            <a:ext cx="3714300" cy="263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36" name="Google Shape;36;p5"/>
          <p:cNvSpPr txBox="1">
            <a:spLocks noGrp="1"/>
          </p:cNvSpPr>
          <p:nvPr>
            <p:ph type="subTitle" idx="2"/>
          </p:nvPr>
        </p:nvSpPr>
        <p:spPr>
          <a:xfrm>
            <a:off x="716375" y="1134975"/>
            <a:ext cx="3714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4646548" y="1652425"/>
            <a:ext cx="3714300" cy="263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38" name="Google Shape;38;p5"/>
          <p:cNvSpPr txBox="1">
            <a:spLocks noGrp="1"/>
          </p:cNvSpPr>
          <p:nvPr>
            <p:ph type="subTitle" idx="4"/>
          </p:nvPr>
        </p:nvSpPr>
        <p:spPr>
          <a:xfrm>
            <a:off x="4646542" y="1134975"/>
            <a:ext cx="3714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grpSp>
        <p:nvGrpSpPr>
          <p:cNvPr id="41" name="Google Shape;41;p6"/>
          <p:cNvGrpSpPr/>
          <p:nvPr/>
        </p:nvGrpSpPr>
        <p:grpSpPr>
          <a:xfrm>
            <a:off x="6529166" y="-7477099"/>
            <a:ext cx="8629734" cy="14166838"/>
            <a:chOff x="6529166" y="-7477099"/>
            <a:chExt cx="8629734" cy="14166838"/>
          </a:xfrm>
        </p:grpSpPr>
        <p:pic>
          <p:nvPicPr>
            <p:cNvPr id="42" name="Google Shape;42;p6"/>
            <p:cNvPicPr preferRelativeResize="0"/>
            <p:nvPr/>
          </p:nvPicPr>
          <p:blipFill>
            <a:blip r:embed="rId2">
              <a:alphaModFix/>
            </a:blip>
            <a:stretch>
              <a:fillRect/>
            </a:stretch>
          </p:blipFill>
          <p:spPr>
            <a:xfrm rot="-4500001" flipH="1">
              <a:off x="5742102" y="-3931802"/>
              <a:ext cx="11151023" cy="4965684"/>
            </a:xfrm>
            <a:prstGeom prst="rect">
              <a:avLst/>
            </a:prstGeom>
            <a:noFill/>
            <a:ln>
              <a:noFill/>
            </a:ln>
          </p:spPr>
        </p:pic>
        <p:pic>
          <p:nvPicPr>
            <p:cNvPr id="43" name="Google Shape;43;p6"/>
            <p:cNvPicPr preferRelativeResize="0"/>
            <p:nvPr/>
          </p:nvPicPr>
          <p:blipFill>
            <a:blip r:embed="rId3">
              <a:alphaModFix/>
            </a:blip>
            <a:stretch>
              <a:fillRect/>
            </a:stretch>
          </p:blipFill>
          <p:spPr>
            <a:xfrm rot="-3166224" flipH="1">
              <a:off x="6330263" y="3982153"/>
              <a:ext cx="3904126" cy="1437149"/>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grpSp>
        <p:nvGrpSpPr>
          <p:cNvPr id="45" name="Google Shape;45;p7"/>
          <p:cNvGrpSpPr/>
          <p:nvPr/>
        </p:nvGrpSpPr>
        <p:grpSpPr>
          <a:xfrm>
            <a:off x="3728899" y="-3197275"/>
            <a:ext cx="10185251" cy="12593723"/>
            <a:chOff x="3728899" y="-3197275"/>
            <a:chExt cx="10185251" cy="12593723"/>
          </a:xfrm>
        </p:grpSpPr>
        <p:pic>
          <p:nvPicPr>
            <p:cNvPr id="46" name="Google Shape;46;p7"/>
            <p:cNvPicPr preferRelativeResize="0"/>
            <p:nvPr/>
          </p:nvPicPr>
          <p:blipFill>
            <a:blip r:embed="rId2">
              <a:alphaModFix/>
            </a:blip>
            <a:stretch>
              <a:fillRect/>
            </a:stretch>
          </p:blipFill>
          <p:spPr>
            <a:xfrm rot="4500000">
              <a:off x="3320264" y="-698629"/>
              <a:ext cx="11002522" cy="7596432"/>
            </a:xfrm>
            <a:prstGeom prst="rect">
              <a:avLst/>
            </a:prstGeom>
            <a:noFill/>
            <a:ln>
              <a:noFill/>
            </a:ln>
          </p:spPr>
        </p:pic>
        <p:pic>
          <p:nvPicPr>
            <p:cNvPr id="47" name="Google Shape;47;p7"/>
            <p:cNvPicPr preferRelativeResize="0"/>
            <p:nvPr/>
          </p:nvPicPr>
          <p:blipFill>
            <a:blip r:embed="rId3">
              <a:alphaModFix/>
            </a:blip>
            <a:stretch>
              <a:fillRect/>
            </a:stretch>
          </p:blipFill>
          <p:spPr>
            <a:xfrm rot="3303502">
              <a:off x="6921049" y="440325"/>
              <a:ext cx="3285724" cy="1209499"/>
            </a:xfrm>
            <a:prstGeom prst="rect">
              <a:avLst/>
            </a:prstGeom>
            <a:noFill/>
            <a:ln>
              <a:noFill/>
            </a:ln>
          </p:spPr>
        </p:pic>
      </p:grpSp>
      <p:sp>
        <p:nvSpPr>
          <p:cNvPr id="48" name="Google Shape;48;p7"/>
          <p:cNvSpPr txBox="1">
            <a:spLocks noGrp="1"/>
          </p:cNvSpPr>
          <p:nvPr>
            <p:ph type="subTitle" idx="1"/>
          </p:nvPr>
        </p:nvSpPr>
        <p:spPr>
          <a:xfrm>
            <a:off x="716375" y="1280775"/>
            <a:ext cx="6709200" cy="3089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49" name="Google Shape;49;p7"/>
          <p:cNvSpPr txBox="1">
            <a:spLocks noGrp="1"/>
          </p:cNvSpPr>
          <p:nvPr>
            <p:ph type="title"/>
          </p:nvPr>
        </p:nvSpPr>
        <p:spPr>
          <a:xfrm>
            <a:off x="716375" y="442885"/>
            <a:ext cx="7708500" cy="572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1" name="Google Shape;6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hasCustomPrompt="1"/>
          </p:nvPr>
        </p:nvSpPr>
        <p:spPr>
          <a:xfrm>
            <a:off x="716375" y="12173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75" name="Google Shape;75;p13"/>
          <p:cNvSpPr txBox="1">
            <a:spLocks noGrp="1"/>
          </p:cNvSpPr>
          <p:nvPr>
            <p:ph type="subTitle" idx="1"/>
          </p:nvPr>
        </p:nvSpPr>
        <p:spPr>
          <a:xfrm>
            <a:off x="716375" y="20984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2"/>
          </p:nvPr>
        </p:nvSpPr>
        <p:spPr>
          <a:xfrm>
            <a:off x="716375" y="17000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3" hasCustomPrompt="1"/>
          </p:nvPr>
        </p:nvSpPr>
        <p:spPr>
          <a:xfrm>
            <a:off x="3201275" y="12173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78" name="Google Shape;78;p13"/>
          <p:cNvSpPr txBox="1">
            <a:spLocks noGrp="1"/>
          </p:cNvSpPr>
          <p:nvPr>
            <p:ph type="subTitle" idx="4"/>
          </p:nvPr>
        </p:nvSpPr>
        <p:spPr>
          <a:xfrm>
            <a:off x="3201275" y="20984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3201275" y="17000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6" hasCustomPrompt="1"/>
          </p:nvPr>
        </p:nvSpPr>
        <p:spPr>
          <a:xfrm>
            <a:off x="5686175" y="12173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81" name="Google Shape;81;p13"/>
          <p:cNvSpPr txBox="1">
            <a:spLocks noGrp="1"/>
          </p:cNvSpPr>
          <p:nvPr>
            <p:ph type="subTitle" idx="7"/>
          </p:nvPr>
        </p:nvSpPr>
        <p:spPr>
          <a:xfrm>
            <a:off x="5686175" y="20984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8"/>
          </p:nvPr>
        </p:nvSpPr>
        <p:spPr>
          <a:xfrm>
            <a:off x="5686175" y="17000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716375" y="30324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84" name="Google Shape;84;p13"/>
          <p:cNvSpPr txBox="1">
            <a:spLocks noGrp="1"/>
          </p:cNvSpPr>
          <p:nvPr>
            <p:ph type="subTitle" idx="13"/>
          </p:nvPr>
        </p:nvSpPr>
        <p:spPr>
          <a:xfrm>
            <a:off x="716375" y="39135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subTitle" idx="14"/>
          </p:nvPr>
        </p:nvSpPr>
        <p:spPr>
          <a:xfrm>
            <a:off x="716375" y="35151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15" hasCustomPrompt="1"/>
          </p:nvPr>
        </p:nvSpPr>
        <p:spPr>
          <a:xfrm>
            <a:off x="3201275" y="30324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87" name="Google Shape;87;p13"/>
          <p:cNvSpPr txBox="1">
            <a:spLocks noGrp="1"/>
          </p:cNvSpPr>
          <p:nvPr>
            <p:ph type="subTitle" idx="16"/>
          </p:nvPr>
        </p:nvSpPr>
        <p:spPr>
          <a:xfrm>
            <a:off x="3201275" y="39135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17"/>
          </p:nvPr>
        </p:nvSpPr>
        <p:spPr>
          <a:xfrm>
            <a:off x="3201275" y="35151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18" hasCustomPrompt="1"/>
          </p:nvPr>
        </p:nvSpPr>
        <p:spPr>
          <a:xfrm>
            <a:off x="5686175" y="3032425"/>
            <a:ext cx="682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200" b="0">
                <a:solidFill>
                  <a:schemeClr val="accent3"/>
                </a:solidFill>
                <a:latin typeface="Alexandria Light"/>
                <a:ea typeface="Alexandria Light"/>
                <a:cs typeface="Alexandria Light"/>
                <a:sym typeface="Alexandria Light"/>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t>xx%</a:t>
            </a:r>
          </a:p>
        </p:txBody>
      </p:sp>
      <p:sp>
        <p:nvSpPr>
          <p:cNvPr id="90" name="Google Shape;90;p13"/>
          <p:cNvSpPr txBox="1">
            <a:spLocks noGrp="1"/>
          </p:cNvSpPr>
          <p:nvPr>
            <p:ph type="subTitle" idx="19"/>
          </p:nvPr>
        </p:nvSpPr>
        <p:spPr>
          <a:xfrm>
            <a:off x="5686175" y="3913525"/>
            <a:ext cx="22563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 name="Google Shape;91;p13"/>
          <p:cNvSpPr txBox="1">
            <a:spLocks noGrp="1"/>
          </p:cNvSpPr>
          <p:nvPr>
            <p:ph type="subTitle" idx="20"/>
          </p:nvPr>
        </p:nvSpPr>
        <p:spPr>
          <a:xfrm>
            <a:off x="5686175" y="3515125"/>
            <a:ext cx="22563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21"/>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grpSp>
        <p:nvGrpSpPr>
          <p:cNvPr id="93" name="Google Shape;93;p13"/>
          <p:cNvGrpSpPr/>
          <p:nvPr/>
        </p:nvGrpSpPr>
        <p:grpSpPr>
          <a:xfrm>
            <a:off x="6088174" y="-1490850"/>
            <a:ext cx="6289650" cy="9082077"/>
            <a:chOff x="6088174" y="-1490850"/>
            <a:chExt cx="6289650" cy="9082077"/>
          </a:xfrm>
        </p:grpSpPr>
        <p:pic>
          <p:nvPicPr>
            <p:cNvPr id="94" name="Google Shape;94;p13"/>
            <p:cNvPicPr preferRelativeResize="0"/>
            <p:nvPr/>
          </p:nvPicPr>
          <p:blipFill>
            <a:blip r:embed="rId2">
              <a:alphaModFix/>
            </a:blip>
            <a:stretch>
              <a:fillRect/>
            </a:stretch>
          </p:blipFill>
          <p:spPr>
            <a:xfrm>
              <a:off x="6088174" y="-1490850"/>
              <a:ext cx="6289650" cy="9082077"/>
            </a:xfrm>
            <a:prstGeom prst="rect">
              <a:avLst/>
            </a:prstGeom>
            <a:noFill/>
            <a:ln>
              <a:noFill/>
            </a:ln>
          </p:spPr>
        </p:pic>
        <p:pic>
          <p:nvPicPr>
            <p:cNvPr id="95" name="Google Shape;95;p13"/>
            <p:cNvPicPr preferRelativeResize="0"/>
            <p:nvPr/>
          </p:nvPicPr>
          <p:blipFill>
            <a:blip r:embed="rId3">
              <a:alphaModFix/>
            </a:blip>
            <a:stretch>
              <a:fillRect/>
            </a:stretch>
          </p:blipFill>
          <p:spPr>
            <a:xfrm rot="5400000">
              <a:off x="6937587" y="-98897"/>
              <a:ext cx="3904127" cy="1437149"/>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6"/>
        <p:cNvGrpSpPr/>
        <p:nvPr/>
      </p:nvGrpSpPr>
      <p:grpSpPr>
        <a:xfrm>
          <a:off x="0" y="0"/>
          <a:ext cx="0" cy="0"/>
          <a:chOff x="0" y="0"/>
          <a:chExt cx="0" cy="0"/>
        </a:xfrm>
      </p:grpSpPr>
      <p:grpSp>
        <p:nvGrpSpPr>
          <p:cNvPr id="97" name="Google Shape;97;p14"/>
          <p:cNvGrpSpPr/>
          <p:nvPr/>
        </p:nvGrpSpPr>
        <p:grpSpPr>
          <a:xfrm>
            <a:off x="-2464230" y="-2891455"/>
            <a:ext cx="14933663" cy="14995374"/>
            <a:chOff x="-2464230" y="-2891455"/>
            <a:chExt cx="14933663" cy="14995374"/>
          </a:xfrm>
        </p:grpSpPr>
        <p:pic>
          <p:nvPicPr>
            <p:cNvPr id="98" name="Google Shape;98;p14"/>
            <p:cNvPicPr preferRelativeResize="0"/>
            <p:nvPr/>
          </p:nvPicPr>
          <p:blipFill>
            <a:blip r:embed="rId2">
              <a:alphaModFix/>
            </a:blip>
            <a:stretch>
              <a:fillRect/>
            </a:stretch>
          </p:blipFill>
          <p:spPr>
            <a:xfrm rot="1646968">
              <a:off x="3105400" y="-862580"/>
              <a:ext cx="9144003" cy="3187899"/>
            </a:xfrm>
            <a:prstGeom prst="rect">
              <a:avLst/>
            </a:prstGeom>
            <a:noFill/>
            <a:ln>
              <a:noFill/>
            </a:ln>
          </p:spPr>
        </p:pic>
        <p:pic>
          <p:nvPicPr>
            <p:cNvPr id="99" name="Google Shape;99;p14"/>
            <p:cNvPicPr preferRelativeResize="0"/>
            <p:nvPr/>
          </p:nvPicPr>
          <p:blipFill>
            <a:blip r:embed="rId3">
              <a:alphaModFix/>
            </a:blip>
            <a:stretch>
              <a:fillRect/>
            </a:stretch>
          </p:blipFill>
          <p:spPr>
            <a:xfrm rot="5400000">
              <a:off x="-7992305" y="2636619"/>
              <a:ext cx="14995374" cy="3939225"/>
            </a:xfrm>
            <a:prstGeom prst="rect">
              <a:avLst/>
            </a:prstGeom>
            <a:noFill/>
            <a:ln>
              <a:noFill/>
            </a:ln>
          </p:spPr>
        </p:pic>
      </p:grpSp>
      <p:sp>
        <p:nvSpPr>
          <p:cNvPr id="100" name="Google Shape;100;p14"/>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1" name="Google Shape;101;p14"/>
          <p:cNvSpPr txBox="1">
            <a:spLocks noGrp="1"/>
          </p:cNvSpPr>
          <p:nvPr>
            <p:ph type="subTitle" idx="1"/>
          </p:nvPr>
        </p:nvSpPr>
        <p:spPr>
          <a:xfrm>
            <a:off x="716375" y="1598825"/>
            <a:ext cx="77112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subTitle" idx="2"/>
          </p:nvPr>
        </p:nvSpPr>
        <p:spPr>
          <a:xfrm>
            <a:off x="716375" y="1116125"/>
            <a:ext cx="7711200" cy="4827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4"/>
          <p:cNvSpPr txBox="1">
            <a:spLocks noGrp="1"/>
          </p:cNvSpPr>
          <p:nvPr>
            <p:ph type="subTitle" idx="3"/>
          </p:nvPr>
        </p:nvSpPr>
        <p:spPr>
          <a:xfrm>
            <a:off x="716375" y="2775625"/>
            <a:ext cx="77112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4"/>
          </p:nvPr>
        </p:nvSpPr>
        <p:spPr>
          <a:xfrm>
            <a:off x="716375" y="2292925"/>
            <a:ext cx="7711200" cy="482700"/>
          </a:xfrm>
          <a:prstGeom prst="rect">
            <a:avLst/>
          </a:prstGeom>
        </p:spPr>
        <p:txBody>
          <a:bodyPr spcFirstLastPara="1" wrap="square" lIns="91425" tIns="91425" rIns="91425" bIns="91425" anchor="b" anchorCtr="0">
            <a:noAutofit/>
          </a:bodyPr>
          <a:lstStyle>
            <a:lvl1pPr marL="0" lvl="0" indent="0"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5"/>
          </p:nvPr>
        </p:nvSpPr>
        <p:spPr>
          <a:xfrm>
            <a:off x="716375" y="3952425"/>
            <a:ext cx="7711200" cy="60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6"/>
          </p:nvPr>
        </p:nvSpPr>
        <p:spPr>
          <a:xfrm>
            <a:off x="716375" y="3469725"/>
            <a:ext cx="7711200" cy="482700"/>
          </a:xfrm>
          <a:prstGeom prst="rect">
            <a:avLst/>
          </a:prstGeom>
        </p:spPr>
        <p:txBody>
          <a:bodyPr spcFirstLastPara="1" wrap="square" lIns="91425" tIns="91425" rIns="91425" bIns="91425" anchor="b" anchorCtr="0">
            <a:noAutofit/>
          </a:bodyPr>
          <a:lstStyle>
            <a:lvl1pPr marL="0" lvl="0" indent="0" rtl="0">
              <a:spcBef>
                <a:spcPts val="0"/>
              </a:spcBef>
              <a:spcAft>
                <a:spcPts val="0"/>
              </a:spcAft>
              <a:buClr>
                <a:schemeClr val="accent2"/>
              </a:buClr>
              <a:buSzPts val="2000"/>
              <a:buFont typeface="Kufam"/>
              <a:buNone/>
              <a:defRPr sz="1600">
                <a:solidFill>
                  <a:schemeClr val="lt2"/>
                </a:solidFill>
                <a:latin typeface="Alexandria SemiBold"/>
                <a:ea typeface="Alexandria SemiBold"/>
                <a:cs typeface="Alexandria SemiBold"/>
                <a:sym typeface="Alexandri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375" y="445025"/>
            <a:ext cx="7711200" cy="572700"/>
          </a:xfrm>
          <a:prstGeom prst="rect">
            <a:avLst/>
          </a:prstGeom>
          <a:noFill/>
          <a:ln>
            <a:noFill/>
          </a:ln>
          <a:effectLst>
            <a:outerShdw blurRad="57150" dist="9525" algn="bl" rotWithShape="0">
              <a:schemeClr val="accent1">
                <a:alpha val="60000"/>
              </a:schemeClr>
            </a:outerShdw>
          </a:effectLst>
        </p:spPr>
        <p:txBody>
          <a:bodyPr spcFirstLastPara="1" wrap="square" lIns="91425" tIns="91425" rIns="91425" bIns="91425" anchor="t" anchorCtr="0">
            <a:noAutofit/>
          </a:bodyPr>
          <a:lstStyle>
            <a:lvl1pPr lvl="0">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1pPr>
            <a:lvl2pPr lvl="1">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2pPr>
            <a:lvl3pPr lvl="2">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3pPr>
            <a:lvl4pPr lvl="3">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4pPr>
            <a:lvl5pPr lvl="4">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5pPr>
            <a:lvl6pPr lvl="5">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6pPr>
            <a:lvl7pPr lvl="6">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7pPr>
            <a:lvl8pPr lvl="7">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8pPr>
            <a:lvl9pPr lvl="8">
              <a:spcBef>
                <a:spcPts val="0"/>
              </a:spcBef>
              <a:spcAft>
                <a:spcPts val="0"/>
              </a:spcAft>
              <a:buClr>
                <a:schemeClr val="dk1"/>
              </a:buClr>
              <a:buSzPts val="2600"/>
              <a:buFont typeface="Alexandria SemiBold"/>
              <a:buNone/>
              <a:defRPr sz="2600">
                <a:solidFill>
                  <a:schemeClr val="dk1"/>
                </a:solidFill>
                <a:latin typeface="Alexandria SemiBold"/>
                <a:ea typeface="Alexandria SemiBold"/>
                <a:cs typeface="Alexandria SemiBold"/>
                <a:sym typeface="Alexandria SemiBold"/>
              </a:defRPr>
            </a:lvl9pPr>
          </a:lstStyle>
          <a:p>
            <a:endParaRPr/>
          </a:p>
        </p:txBody>
      </p:sp>
      <p:sp>
        <p:nvSpPr>
          <p:cNvPr id="7" name="Google Shape;7;p1"/>
          <p:cNvSpPr txBox="1">
            <a:spLocks noGrp="1"/>
          </p:cNvSpPr>
          <p:nvPr>
            <p:ph type="body" idx="1"/>
          </p:nvPr>
        </p:nvSpPr>
        <p:spPr>
          <a:xfrm>
            <a:off x="716375" y="1152475"/>
            <a:ext cx="7711200" cy="345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ommissioner"/>
              <a:buChar char="●"/>
              <a:defRPr sz="1800">
                <a:solidFill>
                  <a:schemeClr val="dk1"/>
                </a:solidFill>
                <a:latin typeface="Commissioner"/>
                <a:ea typeface="Commissioner"/>
                <a:cs typeface="Commissioner"/>
                <a:sym typeface="Commissioner"/>
              </a:defRPr>
            </a:lvl1pPr>
            <a:lvl2pPr marL="914400" lvl="1"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65" r:id="rId12"/>
    <p:sldLayoutId id="2147483669" r:id="rId13"/>
    <p:sldLayoutId id="2147483672"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C38"/>
        </a:solidFill>
        <a:effectLst/>
      </p:bgPr>
    </p:bg>
    <p:spTree>
      <p:nvGrpSpPr>
        <p:cNvPr id="1" name="Shape 233"/>
        <p:cNvGrpSpPr/>
        <p:nvPr/>
      </p:nvGrpSpPr>
      <p:grpSpPr>
        <a:xfrm>
          <a:off x="0" y="0"/>
          <a:ext cx="0" cy="0"/>
          <a:chOff x="0" y="0"/>
          <a:chExt cx="0" cy="0"/>
        </a:xfrm>
      </p:grpSpPr>
      <p:cxnSp>
        <p:nvCxnSpPr>
          <p:cNvPr id="236" name="Google Shape;236;p33"/>
          <p:cNvCxnSpPr/>
          <p:nvPr/>
        </p:nvCxnSpPr>
        <p:spPr>
          <a:xfrm>
            <a:off x="1597701" y="3171463"/>
            <a:ext cx="5237400" cy="0"/>
          </a:xfrm>
          <a:prstGeom prst="straightConnector1">
            <a:avLst/>
          </a:prstGeom>
          <a:noFill/>
          <a:ln w="9525" cap="flat" cmpd="sng">
            <a:solidFill>
              <a:schemeClr val="lt2"/>
            </a:solidFill>
            <a:prstDash val="solid"/>
            <a:round/>
            <a:headEnd type="none" w="med" len="med"/>
            <a:tailEnd type="none" w="med" len="med"/>
          </a:ln>
          <a:effectLst>
            <a:outerShdw blurRad="57150" dist="19050" dir="5400000" algn="bl" rotWithShape="0">
              <a:schemeClr val="lt2">
                <a:alpha val="50000"/>
              </a:schemeClr>
            </a:outerShdw>
          </a:effectLst>
        </p:spPr>
      </p:cxnSp>
      <p:sp>
        <p:nvSpPr>
          <p:cNvPr id="4" name="Title 3">
            <a:extLst>
              <a:ext uri="{FF2B5EF4-FFF2-40B4-BE49-F238E27FC236}">
                <a16:creationId xmlns:a16="http://schemas.microsoft.com/office/drawing/2014/main" id="{A287C3B1-554F-8C97-7C9A-5F196E55C6B8}"/>
              </a:ext>
            </a:extLst>
          </p:cNvPr>
          <p:cNvSpPr>
            <a:spLocks noGrp="1"/>
          </p:cNvSpPr>
          <p:nvPr>
            <p:ph type="ctrTitle"/>
          </p:nvPr>
        </p:nvSpPr>
        <p:spPr>
          <a:xfrm>
            <a:off x="1597701" y="1498600"/>
            <a:ext cx="5361900" cy="1878446"/>
          </a:xfrm>
        </p:spPr>
        <p:txBody>
          <a:bodyPr/>
          <a:lstStyle/>
          <a:p>
            <a:r>
              <a:rPr lang="en-IN" dirty="0"/>
              <a:t>CROWD FUNDING PROJECT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subTitle" idx="1"/>
          </p:nvPr>
        </p:nvSpPr>
        <p:spPr>
          <a:xfrm>
            <a:off x="868775" y="1129990"/>
            <a:ext cx="7369292" cy="3570625"/>
          </a:xfrm>
          <a:prstGeom prst="rect">
            <a:avLst/>
          </a:prstGeom>
        </p:spPr>
        <p:txBody>
          <a:bodyPr spcFirstLastPara="1" wrap="square" lIns="91425" tIns="91425" rIns="91425" bIns="91425" anchor="t" anchorCtr="0">
            <a:noAutofit/>
          </a:bodyPr>
          <a:lstStyle/>
          <a:p>
            <a:pPr marL="114300" indent="0">
              <a:buNone/>
            </a:pPr>
            <a:r>
              <a:rPr lang="en-US" sz="1600" dirty="0">
                <a:latin typeface="Times New Roman" panose="02020603050405020304" pitchFamily="18" charset="0"/>
                <a:cs typeface="Times New Roman" panose="02020603050405020304" pitchFamily="18" charset="0"/>
              </a:rPr>
              <a:t>Top Category Tabletop games 15.62 K and bottom Taxidermy 0.01K</a:t>
            </a:r>
          </a:p>
          <a:p>
            <a:pPr marL="114300" indent="0">
              <a:buNone/>
            </a:pPr>
            <a:r>
              <a:rPr lang="en-US" sz="1600" dirty="0">
                <a:latin typeface="Times New Roman" panose="02020603050405020304" pitchFamily="18" charset="0"/>
                <a:cs typeface="Times New Roman" panose="02020603050405020304" pitchFamily="18" charset="0"/>
              </a:rPr>
              <a:t>Key Insights are followed by below:</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Crowdfunding is most popular in creative and entertainment-driven categories where community support is strong.</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Strong fan bases and community-driven products significantly increase crowdfunding adoption.</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Storytelling-based projects consistently attract creators due to their suitability for reward-based crowdfunding.</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While popular, lifestyle categories face higher competition and require stronger differentiation to succeed.</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Educational and children-focused categories remain underutilized and may represent niche growth opportunities.</a:t>
            </a:r>
          </a:p>
          <a:p>
            <a:pPr marL="139700" lvl="0" indent="0" algn="l" rtl="0">
              <a:spcBef>
                <a:spcPts val="0"/>
              </a:spcBef>
              <a:spcAft>
                <a:spcPts val="0"/>
              </a:spcAft>
              <a:buSzPts val="1400"/>
              <a:buNone/>
            </a:pPr>
            <a:endParaRPr dirty="0"/>
          </a:p>
        </p:txBody>
      </p:sp>
      <p:sp>
        <p:nvSpPr>
          <p:cNvPr id="406" name="Google Shape;406;p48"/>
          <p:cNvSpPr txBox="1">
            <a:spLocks noGrp="1"/>
          </p:cNvSpPr>
          <p:nvPr>
            <p:ph type="title"/>
          </p:nvPr>
        </p:nvSpPr>
        <p:spPr>
          <a:xfrm>
            <a:off x="716375" y="442885"/>
            <a:ext cx="7708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Tempus Sans ITC" panose="04020404030D07020202" pitchFamily="82" charset="0"/>
              </a:rPr>
              <a:t>Projects by Category</a:t>
            </a:r>
            <a:endParaRPr sz="4000" dirty="0">
              <a:latin typeface="Tempus Sans ITC" panose="04020404030D07020202" pitchFamily="8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49"/>
          <p:cNvSpPr txBox="1"/>
          <p:nvPr/>
        </p:nvSpPr>
        <p:spPr>
          <a:xfrm>
            <a:off x="716375" y="958664"/>
            <a:ext cx="7458504" cy="3226172"/>
          </a:xfrm>
          <a:prstGeom prst="rect">
            <a:avLst/>
          </a:prstGeom>
          <a:noFill/>
          <a:ln>
            <a:noFill/>
          </a:ln>
        </p:spPr>
        <p:txBody>
          <a:bodyPr spcFirstLastPara="1" wrap="square" lIns="91425" tIns="91425" rIns="91425" bIns="91425" anchor="t" anchorCtr="0">
            <a:noAutofit/>
          </a:bodyPr>
          <a:lstStyle/>
          <a:p>
            <a:pPr>
              <a:lnSpc>
                <a:spcPct val="150000"/>
              </a:lnSpc>
              <a:buClr>
                <a:schemeClr val="tx1"/>
              </a:buClr>
              <a:buSzPct val="131000"/>
            </a:pPr>
            <a:r>
              <a:rPr lang="en-US" sz="1600" dirty="0">
                <a:solidFill>
                  <a:schemeClr val="tx1"/>
                </a:solidFill>
                <a:latin typeface="Times New Roman" panose="02020603050405020304" pitchFamily="18" charset="0"/>
                <a:cs typeface="Times New Roman" panose="02020603050405020304" pitchFamily="18" charset="0"/>
              </a:rPr>
              <a:t>The main objective to provide based on year, quarter and month.</a:t>
            </a:r>
          </a:p>
          <a:p>
            <a:pPr>
              <a:lnSpc>
                <a:spcPct val="150000"/>
              </a:lnSpc>
              <a:buClr>
                <a:schemeClr val="tx1"/>
              </a:buClr>
              <a:buSzPct val="131000"/>
            </a:pPr>
            <a:r>
              <a:rPr lang="en-US" sz="1600" dirty="0">
                <a:solidFill>
                  <a:schemeClr val="tx1"/>
                </a:solidFill>
                <a:latin typeface="Times New Roman" panose="02020603050405020304" pitchFamily="18" charset="0"/>
                <a:cs typeface="Times New Roman" panose="02020603050405020304" pitchFamily="18" charset="0"/>
              </a:rPr>
              <a:t>Key Insights are followed by below:</a:t>
            </a:r>
          </a:p>
          <a:p>
            <a:pPr marL="285750" indent="-285750">
              <a:lnSpc>
                <a:spcPct val="150000"/>
              </a:lnSpc>
              <a:buClr>
                <a:schemeClr val="tx1"/>
              </a:buClr>
              <a:buFont typeface="Wingdings" panose="05000000000000000000" pitchFamily="2" charset="2"/>
              <a:buChar char="§"/>
            </a:pPr>
            <a:r>
              <a:rPr lang="en-US" sz="1600" dirty="0">
                <a:solidFill>
                  <a:schemeClr val="tx1"/>
                </a:solidFill>
                <a:latin typeface="Times New Roman" panose="02020603050405020304" pitchFamily="18" charset="0"/>
                <a:cs typeface="Times New Roman" panose="02020603050405020304" pitchFamily="18" charset="0"/>
              </a:rPr>
              <a:t>Crowdfunding success is highest in early-year months, drops significantly during mid-year—especially July—and recovers toward the end of the year, highlighting strong seasonality in campaign performance</a:t>
            </a:r>
          </a:p>
          <a:p>
            <a:pPr marL="285750" indent="-285750">
              <a:lnSpc>
                <a:spcPct val="150000"/>
              </a:lnSpc>
              <a:buClr>
                <a:schemeClr val="tx1"/>
              </a:buClr>
              <a:buFont typeface="Wingdings" panose="05000000000000000000" pitchFamily="2" charset="2"/>
              <a:buChar char="§"/>
            </a:pPr>
            <a:r>
              <a:rPr lang="en-US" sz="1600" dirty="0">
                <a:solidFill>
                  <a:schemeClr val="tx1"/>
                </a:solidFill>
                <a:latin typeface="Times New Roman" panose="02020603050405020304" pitchFamily="18" charset="0"/>
                <a:cs typeface="Times New Roman" panose="02020603050405020304" pitchFamily="18" charset="0"/>
              </a:rPr>
              <a:t>Crowdfunding success rates peak in Q1, decline through mid-year with the lowest performance in Q3, and recover moderately in Q4, highlighting strong seasonal impact on campaign outcomes</a:t>
            </a:r>
          </a:p>
          <a:p>
            <a:pPr marL="285750" indent="-285750">
              <a:lnSpc>
                <a:spcPct val="150000"/>
              </a:lnSpc>
              <a:buClr>
                <a:schemeClr val="tx1"/>
              </a:buClr>
              <a:buFont typeface="Wingdings" panose="05000000000000000000" pitchFamily="2" charset="2"/>
              <a:buChar char="§"/>
            </a:pPr>
            <a:r>
              <a:rPr lang="en-US" sz="1600" dirty="0">
                <a:solidFill>
                  <a:schemeClr val="tx1"/>
                </a:solidFill>
                <a:latin typeface="Times New Roman" panose="02020603050405020304" pitchFamily="18" charset="0"/>
                <a:cs typeface="Times New Roman" panose="02020603050405020304" pitchFamily="18" charset="0"/>
              </a:rPr>
              <a:t>Crowdfunding success rates were strong in early years, declined during peak competition, and later recovered as creators and platforms matured—while the final year shows an anomaly likely due to incomplete project outcomes</a:t>
            </a:r>
          </a:p>
          <a:p>
            <a:pPr marL="0" lvl="0" indent="0" algn="l" rtl="0">
              <a:lnSpc>
                <a:spcPct val="115000"/>
              </a:lnSpc>
              <a:spcBef>
                <a:spcPts val="0"/>
              </a:spcBef>
              <a:spcAft>
                <a:spcPts val="0"/>
              </a:spcAft>
              <a:buNone/>
            </a:pPr>
            <a:endParaRPr dirty="0">
              <a:solidFill>
                <a:schemeClr val="dk1"/>
              </a:solidFill>
              <a:latin typeface="Commissioner"/>
              <a:ea typeface="Commissioner"/>
              <a:cs typeface="Commissioner"/>
              <a:sym typeface="Commissioner"/>
            </a:endParaRPr>
          </a:p>
        </p:txBody>
      </p:sp>
      <p:sp>
        <p:nvSpPr>
          <p:cNvPr id="3" name="Title 2">
            <a:extLst>
              <a:ext uri="{FF2B5EF4-FFF2-40B4-BE49-F238E27FC236}">
                <a16:creationId xmlns:a16="http://schemas.microsoft.com/office/drawing/2014/main" id="{36E9D2D7-4211-6A4B-F68A-73F700EED785}"/>
              </a:ext>
            </a:extLst>
          </p:cNvPr>
          <p:cNvSpPr>
            <a:spLocks noGrp="1"/>
          </p:cNvSpPr>
          <p:nvPr>
            <p:ph type="title"/>
          </p:nvPr>
        </p:nvSpPr>
        <p:spPr>
          <a:xfrm>
            <a:off x="716375" y="309559"/>
            <a:ext cx="7711200" cy="572700"/>
          </a:xfrm>
        </p:spPr>
        <p:txBody>
          <a:bodyPr/>
          <a:lstStyle/>
          <a:p>
            <a:r>
              <a:rPr lang="en-IN" sz="4000" dirty="0">
                <a:latin typeface="Tempus Sans ITC" panose="04020404030D07020202" pitchFamily="82" charset="0"/>
              </a:rPr>
              <a:t>Projects by Trend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716400" y="338889"/>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Tempus Sans ITC" panose="04020404030D07020202" pitchFamily="82" charset="0"/>
              </a:rPr>
              <a:t>Top 10 Successful Projects – KPI’s</a:t>
            </a:r>
            <a:endParaRPr sz="4000" dirty="0">
              <a:latin typeface="Tempus Sans ITC" panose="04020404030D07020202" pitchFamily="82" charset="0"/>
            </a:endParaRPr>
          </a:p>
        </p:txBody>
      </p:sp>
      <p:sp>
        <p:nvSpPr>
          <p:cNvPr id="2" name="Google Shape;405;p48">
            <a:extLst>
              <a:ext uri="{FF2B5EF4-FFF2-40B4-BE49-F238E27FC236}">
                <a16:creationId xmlns:a16="http://schemas.microsoft.com/office/drawing/2014/main" id="{DFB7B688-AD72-8ED8-2D45-F2DA62E466C3}"/>
              </a:ext>
            </a:extLst>
          </p:cNvPr>
          <p:cNvSpPr txBox="1">
            <a:spLocks/>
          </p:cNvSpPr>
          <p:nvPr/>
        </p:nvSpPr>
        <p:spPr>
          <a:xfrm>
            <a:off x="716375" y="971041"/>
            <a:ext cx="7047861" cy="32014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This project took 1</a:t>
            </a:r>
            <a:r>
              <a:rPr lang="en-US" sz="1600" baseline="30000" dirty="0">
                <a:solidFill>
                  <a:schemeClr val="tx1"/>
                </a:solidFill>
                <a:latin typeface="Times New Roman" panose="02020603050405020304" pitchFamily="18" charset="0"/>
                <a:cs typeface="Times New Roman" panose="02020603050405020304" pitchFamily="18" charset="0"/>
              </a:rPr>
              <a:t>st</a:t>
            </a:r>
            <a:r>
              <a:rPr lang="en-US" sz="1600" dirty="0">
                <a:solidFill>
                  <a:schemeClr val="tx1"/>
                </a:solidFill>
                <a:latin typeface="Times New Roman" panose="02020603050405020304" pitchFamily="18" charset="0"/>
                <a:cs typeface="Times New Roman" panose="02020603050405020304" pitchFamily="18" charset="0"/>
              </a:rPr>
              <a:t> place in terms of amount raised name Amount Raised by Pebble Time - Awesome Smartwatch with 20.34 Million.</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This project took 1</a:t>
            </a:r>
            <a:r>
              <a:rPr lang="en-US" sz="1600" baseline="30000" dirty="0">
                <a:solidFill>
                  <a:schemeClr val="tx1"/>
                </a:solidFill>
                <a:latin typeface="Times New Roman" panose="02020603050405020304" pitchFamily="18" charset="0"/>
                <a:cs typeface="Times New Roman" panose="02020603050405020304" pitchFamily="18" charset="0"/>
              </a:rPr>
              <a:t>st</a:t>
            </a:r>
            <a:r>
              <a:rPr lang="en-US" sz="1600" dirty="0">
                <a:solidFill>
                  <a:schemeClr val="tx1"/>
                </a:solidFill>
                <a:latin typeface="Times New Roman" panose="02020603050405020304" pitchFamily="18" charset="0"/>
                <a:cs typeface="Times New Roman" panose="02020603050405020304" pitchFamily="18" charset="0"/>
              </a:rPr>
              <a:t> place in terms of backers count is </a:t>
            </a:r>
            <a:r>
              <a:rPr lang="en-US" sz="1600" dirty="0" err="1">
                <a:solidFill>
                  <a:schemeClr val="tx1"/>
                </a:solidFill>
                <a:latin typeface="Times New Roman" panose="02020603050405020304" pitchFamily="18" charset="0"/>
                <a:cs typeface="Times New Roman" panose="02020603050405020304" pitchFamily="18" charset="0"/>
              </a:rPr>
              <a:t>Yooka</a:t>
            </a:r>
            <a:r>
              <a:rPr lang="en-US" sz="1600" dirty="0">
                <a:solidFill>
                  <a:schemeClr val="tx1"/>
                </a:solidFill>
                <a:latin typeface="Times New Roman" panose="02020603050405020304" pitchFamily="18" charset="0"/>
                <a:cs typeface="Times New Roman" panose="02020603050405020304" pitchFamily="18" charset="0"/>
              </a:rPr>
              <a:t>-Laylee - A 3D Platformer Rare 73.21 K </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top 10 successful crowdfunding projects account for a disproportionately large share of total funds raised, driven mainly by innovative physical products, strong brand trust, and compelling problem-solving narratives</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Projects with the highest backer counts are typically community-driven, emotionally engaging, and highly shareable, proving that strong audience engagement is as critical as funding size in crowdfunding success</a:t>
            </a:r>
          </a:p>
          <a:p>
            <a:pPr marL="139700">
              <a:buSzPts val="1400"/>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2"/>
          <p:cNvSpPr txBox="1">
            <a:spLocks noGrp="1"/>
          </p:cNvSpPr>
          <p:nvPr>
            <p:ph type="title"/>
          </p:nvPr>
        </p:nvSpPr>
        <p:spPr>
          <a:xfrm>
            <a:off x="700046" y="189854"/>
            <a:ext cx="7243804" cy="12715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Tempus Sans ITC" panose="04020404030D07020202" pitchFamily="82" charset="0"/>
              </a:rPr>
              <a:t>Overall Percentage of Successful Projects</a:t>
            </a:r>
            <a:endParaRPr sz="4000" dirty="0">
              <a:latin typeface="Tempus Sans ITC" panose="04020404030D07020202" pitchFamily="82" charset="0"/>
            </a:endParaRPr>
          </a:p>
        </p:txBody>
      </p:sp>
      <p:sp>
        <p:nvSpPr>
          <p:cNvPr id="12" name="Google Shape;405;p48">
            <a:extLst>
              <a:ext uri="{FF2B5EF4-FFF2-40B4-BE49-F238E27FC236}">
                <a16:creationId xmlns:a16="http://schemas.microsoft.com/office/drawing/2014/main" id="{4DDBD7DF-3550-E91F-7EAD-FB5A26707515}"/>
              </a:ext>
            </a:extLst>
          </p:cNvPr>
          <p:cNvSpPr txBox="1">
            <a:spLocks/>
          </p:cNvSpPr>
          <p:nvPr/>
        </p:nvSpPr>
        <p:spPr>
          <a:xfrm>
            <a:off x="700046" y="1461408"/>
            <a:ext cx="7431583" cy="33973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These are the brief insights of projects by category and goal range, Chiptune category is highest in percentage, whereas 29.81 % under 0 – 1K goal range</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Crowdfunding success rates vary widely by category, with niche and community-driven categories achieving significantly higher success compared to highly competitive or capital-intensive categories</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Crowdfunding success rates decrease sharply as funding goals increase, with projects under $10K significantly outperforming high-goal campaigns, highlighting the importance of realistic goal setting.</a:t>
            </a:r>
          </a:p>
          <a:p>
            <a:pPr marL="139700">
              <a:buSzPts val="1400"/>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3"/>
          <p:cNvSpPr txBox="1">
            <a:spLocks noGrp="1"/>
          </p:cNvSpPr>
          <p:nvPr>
            <p:ph type="title"/>
          </p:nvPr>
        </p:nvSpPr>
        <p:spPr>
          <a:xfrm>
            <a:off x="200555" y="0"/>
            <a:ext cx="8054445" cy="5164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empus Sans ITC" panose="04020404030D07020202" pitchFamily="82" charset="0"/>
              </a:rPr>
              <a:t>Excel Dashboard : </a:t>
            </a:r>
            <a:endParaRPr dirty="0">
              <a:latin typeface="Tempus Sans ITC" panose="04020404030D07020202" pitchFamily="82" charset="0"/>
            </a:endParaRPr>
          </a:p>
        </p:txBody>
      </p:sp>
      <p:pic>
        <p:nvPicPr>
          <p:cNvPr id="2" name="Picture 1">
            <a:extLst>
              <a:ext uri="{FF2B5EF4-FFF2-40B4-BE49-F238E27FC236}">
                <a16:creationId xmlns:a16="http://schemas.microsoft.com/office/drawing/2014/main" id="{EE47DD24-B99C-5FD5-0924-39D353B885A7}"/>
              </a:ext>
            </a:extLst>
          </p:cNvPr>
          <p:cNvPicPr>
            <a:picLocks noChangeAspect="1"/>
          </p:cNvPicPr>
          <p:nvPr/>
        </p:nvPicPr>
        <p:blipFill>
          <a:blip r:embed="rId3"/>
          <a:stretch>
            <a:fillRect/>
          </a:stretch>
        </p:blipFill>
        <p:spPr>
          <a:xfrm>
            <a:off x="200555" y="643467"/>
            <a:ext cx="8619429" cy="42600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1069CD35-CAF5-7F05-1109-0E76BB4B3E9E}"/>
            </a:ext>
          </a:extLst>
        </p:cNvPr>
        <p:cNvGrpSpPr/>
        <p:nvPr/>
      </p:nvGrpSpPr>
      <p:grpSpPr>
        <a:xfrm>
          <a:off x="0" y="0"/>
          <a:ext cx="0" cy="0"/>
          <a:chOff x="0" y="0"/>
          <a:chExt cx="0" cy="0"/>
        </a:xfrm>
      </p:grpSpPr>
      <p:sp>
        <p:nvSpPr>
          <p:cNvPr id="472" name="Google Shape;472;p54">
            <a:extLst>
              <a:ext uri="{FF2B5EF4-FFF2-40B4-BE49-F238E27FC236}">
                <a16:creationId xmlns:a16="http://schemas.microsoft.com/office/drawing/2014/main" id="{1F057AA5-9124-55AB-6E5A-43F3148B7353}"/>
              </a:ext>
            </a:extLst>
          </p:cNvPr>
          <p:cNvSpPr txBox="1">
            <a:spLocks noGrp="1"/>
          </p:cNvSpPr>
          <p:nvPr>
            <p:ph type="title"/>
          </p:nvPr>
        </p:nvSpPr>
        <p:spPr>
          <a:xfrm>
            <a:off x="138793" y="0"/>
            <a:ext cx="8288807" cy="533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empus Sans ITC" panose="04020404030D07020202" pitchFamily="82" charset="0"/>
              </a:rPr>
              <a:t>Tableau Dashboard :</a:t>
            </a:r>
            <a:endParaRPr dirty="0">
              <a:latin typeface="Tempus Sans ITC" panose="04020404030D07020202" pitchFamily="82" charset="0"/>
            </a:endParaRPr>
          </a:p>
        </p:txBody>
      </p:sp>
      <p:pic>
        <p:nvPicPr>
          <p:cNvPr id="2" name="Picture 1">
            <a:extLst>
              <a:ext uri="{FF2B5EF4-FFF2-40B4-BE49-F238E27FC236}">
                <a16:creationId xmlns:a16="http://schemas.microsoft.com/office/drawing/2014/main" id="{F8EA1E7B-3480-CBBD-FDFA-BF9C234AA808}"/>
              </a:ext>
            </a:extLst>
          </p:cNvPr>
          <p:cNvPicPr>
            <a:picLocks noChangeAspect="1"/>
          </p:cNvPicPr>
          <p:nvPr/>
        </p:nvPicPr>
        <p:blipFill>
          <a:blip r:embed="rId3"/>
          <a:stretch>
            <a:fillRect/>
          </a:stretch>
        </p:blipFill>
        <p:spPr>
          <a:xfrm>
            <a:off x="138793" y="533137"/>
            <a:ext cx="8600859" cy="4415619"/>
          </a:xfrm>
          <a:prstGeom prst="rect">
            <a:avLst/>
          </a:prstGeom>
        </p:spPr>
      </p:pic>
    </p:spTree>
    <p:extLst>
      <p:ext uri="{BB962C8B-B14F-4D97-AF65-F5344CB8AC3E}">
        <p14:creationId xmlns:p14="http://schemas.microsoft.com/office/powerpoint/2010/main" val="204678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p:nvPr>
        </p:nvSpPr>
        <p:spPr>
          <a:xfrm>
            <a:off x="577582" y="69468"/>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empus Sans ITC" panose="04020404030D07020202" pitchFamily="82" charset="0"/>
              </a:rPr>
              <a:t>PowerBI Dashboard : </a:t>
            </a:r>
            <a:endParaRPr dirty="0">
              <a:latin typeface="Tempus Sans ITC" panose="04020404030D07020202" pitchFamily="82" charset="0"/>
            </a:endParaRPr>
          </a:p>
        </p:txBody>
      </p:sp>
      <p:pic>
        <p:nvPicPr>
          <p:cNvPr id="2" name="Picture 1">
            <a:extLst>
              <a:ext uri="{FF2B5EF4-FFF2-40B4-BE49-F238E27FC236}">
                <a16:creationId xmlns:a16="http://schemas.microsoft.com/office/drawing/2014/main" id="{B28A37BB-7BFE-6FCC-F4CB-64C1023FB83C}"/>
              </a:ext>
            </a:extLst>
          </p:cNvPr>
          <p:cNvPicPr>
            <a:picLocks noChangeAspect="1"/>
          </p:cNvPicPr>
          <p:nvPr/>
        </p:nvPicPr>
        <p:blipFill>
          <a:blip r:embed="rId3"/>
          <a:stretch>
            <a:fillRect/>
          </a:stretch>
        </p:blipFill>
        <p:spPr>
          <a:xfrm>
            <a:off x="555640" y="642168"/>
            <a:ext cx="8010778" cy="43085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a:extLst>
            <a:ext uri="{FF2B5EF4-FFF2-40B4-BE49-F238E27FC236}">
              <a16:creationId xmlns:a16="http://schemas.microsoft.com/office/drawing/2014/main" id="{B678FBDB-4822-0131-CE9D-C4128BAFE629}"/>
            </a:ext>
          </a:extLst>
        </p:cNvPr>
        <p:cNvGrpSpPr/>
        <p:nvPr/>
      </p:nvGrpSpPr>
      <p:grpSpPr>
        <a:xfrm>
          <a:off x="0" y="0"/>
          <a:ext cx="0" cy="0"/>
          <a:chOff x="0" y="0"/>
          <a:chExt cx="0" cy="0"/>
        </a:xfrm>
      </p:grpSpPr>
      <p:sp>
        <p:nvSpPr>
          <p:cNvPr id="377" name="Google Shape;377;p46">
            <a:extLst>
              <a:ext uri="{FF2B5EF4-FFF2-40B4-BE49-F238E27FC236}">
                <a16:creationId xmlns:a16="http://schemas.microsoft.com/office/drawing/2014/main" id="{0E839C68-AB52-1C7E-1010-DD5C842E3CC3}"/>
              </a:ext>
            </a:extLst>
          </p:cNvPr>
          <p:cNvSpPr txBox="1">
            <a:spLocks noGrp="1"/>
          </p:cNvSpPr>
          <p:nvPr>
            <p:ph type="subTitle" idx="1"/>
          </p:nvPr>
        </p:nvSpPr>
        <p:spPr>
          <a:xfrm>
            <a:off x="254000" y="1135957"/>
            <a:ext cx="8041349" cy="3427576"/>
          </a:xfrm>
          <a:prstGeom prst="rect">
            <a:avLst/>
          </a:prstGeom>
        </p:spPr>
        <p:txBody>
          <a:bodyPr spcFirstLastPara="1" wrap="square" lIns="91425" tIns="91425" rIns="91425" bIns="91425" anchor="t" anchorCtr="0">
            <a:noAutofit/>
          </a:bodyPr>
          <a:lstStyle/>
          <a:p>
            <a:r>
              <a:rPr lang="en-US" sz="1600" dirty="0">
                <a:latin typeface="Times New Roman" panose="02020603050405020304" pitchFamily="18" charset="0"/>
                <a:cs typeface="Times New Roman" panose="02020603050405020304" pitchFamily="18" charset="0"/>
              </a:rPr>
              <a:t>        </a:t>
            </a:r>
            <a:endParaRPr sz="1600" dirty="0"/>
          </a:p>
        </p:txBody>
      </p:sp>
      <p:sp>
        <p:nvSpPr>
          <p:cNvPr id="15" name="Title 14">
            <a:extLst>
              <a:ext uri="{FF2B5EF4-FFF2-40B4-BE49-F238E27FC236}">
                <a16:creationId xmlns:a16="http://schemas.microsoft.com/office/drawing/2014/main" id="{CF1938AD-252B-A7D2-7841-97959D13CA05}"/>
              </a:ext>
            </a:extLst>
          </p:cNvPr>
          <p:cNvSpPr>
            <a:spLocks noGrp="1"/>
          </p:cNvSpPr>
          <p:nvPr>
            <p:ph type="title"/>
          </p:nvPr>
        </p:nvSpPr>
        <p:spPr>
          <a:xfrm>
            <a:off x="584149" y="120143"/>
            <a:ext cx="7711200" cy="572700"/>
          </a:xfrm>
        </p:spPr>
        <p:txBody>
          <a:bodyPr/>
          <a:lstStyle/>
          <a:p>
            <a:r>
              <a:rPr lang="en-IN" sz="4000" dirty="0">
                <a:latin typeface="Tempus Sans ITC" panose="04020404030D07020202" pitchFamily="82" charset="0"/>
              </a:rPr>
              <a:t>Challenges Faced</a:t>
            </a:r>
          </a:p>
        </p:txBody>
      </p:sp>
      <p:sp>
        <p:nvSpPr>
          <p:cNvPr id="3" name="TextBox 2">
            <a:extLst>
              <a:ext uri="{FF2B5EF4-FFF2-40B4-BE49-F238E27FC236}">
                <a16:creationId xmlns:a16="http://schemas.microsoft.com/office/drawing/2014/main" id="{57CE2E0D-8071-5314-8E91-544A4580492C}"/>
              </a:ext>
            </a:extLst>
          </p:cNvPr>
          <p:cNvSpPr txBox="1"/>
          <p:nvPr/>
        </p:nvSpPr>
        <p:spPr>
          <a:xfrm>
            <a:off x="584149" y="914400"/>
            <a:ext cx="7711200" cy="3427576"/>
          </a:xfrm>
          <a:prstGeom prst="rect">
            <a:avLst/>
          </a:prstGeom>
          <a:noFill/>
        </p:spPr>
        <p:txBody>
          <a:bodyPr wrap="square">
            <a:spAutoFit/>
          </a:bodyPr>
          <a:lstStyle/>
          <a:p>
            <a:pPr marL="285750" indent="-285750" algn="just">
              <a:lnSpc>
                <a:spcPct val="150000"/>
              </a:lnSpc>
              <a:buClr>
                <a:schemeClr val="tx1"/>
              </a:buClr>
              <a:buFont typeface="Wingdings" panose="05000000000000000000" pitchFamily="2" charset="2"/>
              <a:buChar char="Ø"/>
            </a:pPr>
            <a:r>
              <a:rPr lang="en-US" sz="1600" dirty="0">
                <a:solidFill>
                  <a:schemeClr val="tx1"/>
                </a:solidFill>
              </a:rPr>
              <a:t>• </a:t>
            </a:r>
            <a:r>
              <a:rPr lang="en-US" sz="1600" b="1" dirty="0">
                <a:solidFill>
                  <a:schemeClr val="tx1"/>
                </a:solidFill>
              </a:rPr>
              <a:t>Data Cleaning &amp; Standardization</a:t>
            </a:r>
            <a:r>
              <a:rPr lang="en-US" sz="1600" dirty="0">
                <a:solidFill>
                  <a:schemeClr val="tx1"/>
                </a:solidFill>
              </a:rPr>
              <a:t> – Handling missing values, inconsistent formats, and incorrect data types across multiple Excel sheets.</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rPr>
              <a:t>• </a:t>
            </a:r>
            <a:r>
              <a:rPr lang="en-US" sz="1600" b="1" dirty="0">
                <a:solidFill>
                  <a:schemeClr val="tx1"/>
                </a:solidFill>
              </a:rPr>
              <a:t>Date &amp; Calendar Table Creation</a:t>
            </a:r>
            <a:r>
              <a:rPr lang="en-US" sz="1600" dirty="0">
                <a:solidFill>
                  <a:schemeClr val="tx1"/>
                </a:solidFill>
              </a:rPr>
              <a:t> – Converting epoch time and correctly building Financial Month and Financial Quarter without errors.</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rPr>
              <a:t>• </a:t>
            </a:r>
            <a:r>
              <a:rPr lang="en-US" sz="1600" b="1" dirty="0">
                <a:solidFill>
                  <a:schemeClr val="tx1"/>
                </a:solidFill>
              </a:rPr>
              <a:t>Power BI Data Modeling &amp; DAX</a:t>
            </a:r>
            <a:r>
              <a:rPr lang="en-US" sz="1600" dirty="0">
                <a:solidFill>
                  <a:schemeClr val="tx1"/>
                </a:solidFill>
              </a:rPr>
              <a:t> – Establishing proper relationships and writing accurate measures like Success %, Total Projects, and Successful Projects.</a:t>
            </a:r>
          </a:p>
          <a:p>
            <a:pPr marL="285750" indent="-285750" algn="just">
              <a:lnSpc>
                <a:spcPct val="150000"/>
              </a:lnSpc>
              <a:buClr>
                <a:schemeClr val="tx1"/>
              </a:buClr>
              <a:buFont typeface="Wingdings" panose="05000000000000000000" pitchFamily="2" charset="2"/>
              <a:buChar char="Ø"/>
            </a:pPr>
            <a:r>
              <a:rPr lang="en-US" sz="1600" dirty="0">
                <a:solidFill>
                  <a:schemeClr val="tx1"/>
                </a:solidFill>
              </a:rPr>
              <a:t>• </a:t>
            </a:r>
            <a:r>
              <a:rPr lang="en-US" sz="1600" b="1" dirty="0">
                <a:solidFill>
                  <a:schemeClr val="tx1"/>
                </a:solidFill>
              </a:rPr>
              <a:t>Importing Data into SQL</a:t>
            </a:r>
            <a:r>
              <a:rPr lang="en-US" sz="1600" dirty="0">
                <a:solidFill>
                  <a:schemeClr val="tx1"/>
                </a:solidFill>
              </a:rPr>
              <a:t> – Understanding file paths, secure settings, and correctly loading cleaned Excel data into MySQL Workbench.</a:t>
            </a:r>
          </a:p>
        </p:txBody>
      </p:sp>
    </p:spTree>
    <p:extLst>
      <p:ext uri="{BB962C8B-B14F-4D97-AF65-F5344CB8AC3E}">
        <p14:creationId xmlns:p14="http://schemas.microsoft.com/office/powerpoint/2010/main" val="96054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7"/>
          <p:cNvSpPr txBox="1">
            <a:spLocks noGrp="1"/>
          </p:cNvSpPr>
          <p:nvPr>
            <p:ph type="title"/>
          </p:nvPr>
        </p:nvSpPr>
        <p:spPr>
          <a:xfrm>
            <a:off x="2381699" y="889001"/>
            <a:ext cx="4383167" cy="7644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Tempus Sans ITC" panose="04020404030D07020202" pitchFamily="82" charset="0"/>
              </a:rPr>
              <a:t>Conclusion</a:t>
            </a:r>
            <a:endParaRPr sz="4000" dirty="0">
              <a:latin typeface="Tempus Sans ITC" panose="04020404030D07020202" pitchFamily="82" charset="0"/>
            </a:endParaRPr>
          </a:p>
        </p:txBody>
      </p:sp>
      <p:sp>
        <p:nvSpPr>
          <p:cNvPr id="569" name="Google Shape;569;p57"/>
          <p:cNvSpPr txBox="1">
            <a:spLocks noGrp="1"/>
          </p:cNvSpPr>
          <p:nvPr>
            <p:ph type="subTitle" idx="1"/>
          </p:nvPr>
        </p:nvSpPr>
        <p:spPr>
          <a:xfrm>
            <a:off x="457200" y="2105375"/>
            <a:ext cx="8221133" cy="2720603"/>
          </a:xfrm>
          <a:prstGeom prst="rect">
            <a:avLst/>
          </a:prstGeom>
        </p:spPr>
        <p:txBody>
          <a:bodyPr spcFirstLastPara="1" wrap="square" lIns="91425" tIns="91425" rIns="91425" bIns="91425" anchor="t" anchorCtr="0">
            <a:noAutofit/>
          </a:bodyPr>
          <a:lstStyle/>
          <a:p>
            <a:pPr marL="0" lvl="0" indent="0" algn="just"/>
            <a:r>
              <a:rPr lang="en-US" sz="1600" dirty="0"/>
              <a:t>This project delivers a clear, data-driven understanding of Kickstarter crowdfunding performance by analyzing how projects are created, funded, and successfully completed across different categories, locations, and time periods. The study highlights how goal amount, number of backers, project duration, and category choice significantly influence campaign success, while interactive dashboards help visualize funding trends and success patterns effectively. Overall, the analysis demonstrates how data analytics can support better decision-making for creators, helping them set realistic goals, attract more backers, and design stronger campaigns for successful crowdfunding outcomes on Kickstarter.</a:t>
            </a:r>
            <a:endParaRPr sz="1600" dirty="0"/>
          </a:p>
        </p:txBody>
      </p:sp>
      <p:cxnSp>
        <p:nvCxnSpPr>
          <p:cNvPr id="570" name="Google Shape;570;p57"/>
          <p:cNvCxnSpPr/>
          <p:nvPr/>
        </p:nvCxnSpPr>
        <p:spPr>
          <a:xfrm>
            <a:off x="1958100" y="1879425"/>
            <a:ext cx="5227800" cy="0"/>
          </a:xfrm>
          <a:prstGeom prst="straightConnector1">
            <a:avLst/>
          </a:prstGeom>
          <a:noFill/>
          <a:ln w="9525" cap="flat" cmpd="sng">
            <a:solidFill>
              <a:schemeClr val="lt2"/>
            </a:solidFill>
            <a:prstDash val="solid"/>
            <a:round/>
            <a:headEnd type="none" w="med" len="med"/>
            <a:tailEnd type="none" w="med" len="med"/>
          </a:ln>
          <a:effectLst>
            <a:outerShdw blurRad="57150" dist="19050" dir="5400000" algn="bl" rotWithShape="0">
              <a:schemeClr val="lt2">
                <a:alpha val="50000"/>
              </a:scheme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D5B7393-1A69-529C-C682-B72F50EF255E}"/>
            </a:ext>
          </a:extLst>
        </p:cNvPr>
        <p:cNvGrpSpPr/>
        <p:nvPr/>
      </p:nvGrpSpPr>
      <p:grpSpPr>
        <a:xfrm>
          <a:off x="0" y="0"/>
          <a:ext cx="0" cy="0"/>
          <a:chOff x="0" y="0"/>
          <a:chExt cx="0" cy="0"/>
        </a:xfrm>
      </p:grpSpPr>
      <p:cxnSp>
        <p:nvCxnSpPr>
          <p:cNvPr id="236" name="Google Shape;236;p33">
            <a:extLst>
              <a:ext uri="{FF2B5EF4-FFF2-40B4-BE49-F238E27FC236}">
                <a16:creationId xmlns:a16="http://schemas.microsoft.com/office/drawing/2014/main" id="{1EFF353F-B818-D1EF-B655-E2D8091D0243}"/>
              </a:ext>
            </a:extLst>
          </p:cNvPr>
          <p:cNvCxnSpPr/>
          <p:nvPr/>
        </p:nvCxnSpPr>
        <p:spPr>
          <a:xfrm>
            <a:off x="1597701" y="3171463"/>
            <a:ext cx="5237400" cy="0"/>
          </a:xfrm>
          <a:prstGeom prst="straightConnector1">
            <a:avLst/>
          </a:prstGeom>
          <a:noFill/>
          <a:ln w="9525" cap="flat" cmpd="sng">
            <a:solidFill>
              <a:schemeClr val="lt2"/>
            </a:solidFill>
            <a:prstDash val="solid"/>
            <a:round/>
            <a:headEnd type="none" w="med" len="med"/>
            <a:tailEnd type="none" w="med" len="med"/>
          </a:ln>
          <a:effectLst>
            <a:outerShdw blurRad="57150" dist="19050" dir="5400000" algn="bl" rotWithShape="0">
              <a:schemeClr val="lt2">
                <a:alpha val="50000"/>
              </a:schemeClr>
            </a:outerShdw>
          </a:effectLst>
        </p:spPr>
      </p:cxnSp>
      <p:sp>
        <p:nvSpPr>
          <p:cNvPr id="4" name="Title 3">
            <a:extLst>
              <a:ext uri="{FF2B5EF4-FFF2-40B4-BE49-F238E27FC236}">
                <a16:creationId xmlns:a16="http://schemas.microsoft.com/office/drawing/2014/main" id="{E6C02EBA-8B8D-B2A7-A059-785583C45D09}"/>
              </a:ext>
            </a:extLst>
          </p:cNvPr>
          <p:cNvSpPr>
            <a:spLocks noGrp="1"/>
          </p:cNvSpPr>
          <p:nvPr>
            <p:ph type="ctrTitle"/>
          </p:nvPr>
        </p:nvSpPr>
        <p:spPr>
          <a:xfrm>
            <a:off x="1727203" y="2099739"/>
            <a:ext cx="4961464" cy="897445"/>
          </a:xfrm>
        </p:spPr>
        <p:txBody>
          <a:bodyPr/>
          <a:lstStyle/>
          <a:p>
            <a:r>
              <a:rPr lang="en-IN" sz="6000" dirty="0">
                <a:latin typeface="Informal Roman" panose="030604020304060B0204" pitchFamily="66" charset="0"/>
              </a:rPr>
              <a:t>THANK YOU</a:t>
            </a:r>
          </a:p>
        </p:txBody>
      </p:sp>
    </p:spTree>
    <p:extLst>
      <p:ext uri="{BB962C8B-B14F-4D97-AF65-F5344CB8AC3E}">
        <p14:creationId xmlns:p14="http://schemas.microsoft.com/office/powerpoint/2010/main" val="123403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67" name="Google Shape;267;p35"/>
          <p:cNvSpPr txBox="1">
            <a:spLocks noGrp="1"/>
          </p:cNvSpPr>
          <p:nvPr>
            <p:ph type="subTitle" idx="19"/>
          </p:nvPr>
        </p:nvSpPr>
        <p:spPr>
          <a:xfrm>
            <a:off x="563335" y="395967"/>
            <a:ext cx="7168243" cy="4351565"/>
          </a:xfrm>
          <a:prstGeom prst="rect">
            <a:avLst/>
          </a:prstGeom>
        </p:spPr>
        <p:txBody>
          <a:bodyPr spcFirstLastPara="1" wrap="square" lIns="91425" tIns="91425" rIns="91425" bIns="91425" anchor="t" anchorCtr="0">
            <a:noAutofit/>
          </a:bodyPr>
          <a:lstStyle/>
          <a:p>
            <a:pPr marL="0" indent="0"/>
            <a:r>
              <a:rPr lang="en-GB" sz="2400" b="1" dirty="0">
                <a:latin typeface="Tempus Sans ITC" panose="04020404030D07020202" pitchFamily="82" charset="0"/>
                <a:cs typeface="Times New Roman" panose="02020603050405020304" pitchFamily="18" charset="0"/>
              </a:rPr>
              <a:t>What is crowd funding:</a:t>
            </a:r>
          </a:p>
          <a:p>
            <a:pPr marL="0" indent="0"/>
            <a:endParaRPr lang="en-GB" dirty="0">
              <a:latin typeface="Times New Roman" panose="02020603050405020304" pitchFamily="18" charset="0"/>
              <a:cs typeface="Times New Roman" panose="02020603050405020304" pitchFamily="18" charset="0"/>
            </a:endParaRPr>
          </a:p>
          <a:p>
            <a:pPr marL="0" indent="0" algn="just"/>
            <a:r>
              <a:rPr lang="en-US" dirty="0">
                <a:latin typeface="Times New Roman" panose="02020603050405020304" pitchFamily="18" charset="0"/>
                <a:cs typeface="Times New Roman" panose="02020603050405020304" pitchFamily="18" charset="0"/>
              </a:rPr>
              <a:t>Crowdfunding is raising small amounts of money from a large number of people, typically online, to fund a specific project, business, or cause, bypassing traditional financial intermediaries like banks. Project creators present their idea on a platform (like Kickstarter, GoFundMe), set a funding goal and deadline, and supporters contribute, often receiving rewards, perks, equity, or simply supporting the cause. It's used for startups, creative projects, charities, and personal needs, leveraging social networks for broad reach. </a:t>
            </a:r>
          </a:p>
          <a:p>
            <a:pPr marL="0" indent="0" algn="just"/>
            <a:endParaRPr lang="en-US" dirty="0">
              <a:latin typeface="Times New Roman" panose="02020603050405020304" pitchFamily="18" charset="0"/>
              <a:cs typeface="Times New Roman" panose="02020603050405020304" pitchFamily="18" charset="0"/>
            </a:endParaRPr>
          </a:p>
          <a:p>
            <a:pPr marL="0" indent="0"/>
            <a:r>
              <a:rPr lang="en-US" sz="1600" b="1" u="sng" dirty="0">
                <a:latin typeface="Tempus Sans ITC" panose="04020404030D07020202" pitchFamily="82" charset="0"/>
                <a:cs typeface="Times New Roman" panose="02020603050405020304" pitchFamily="18" charset="0"/>
              </a:rPr>
              <a:t>How it works:</a:t>
            </a:r>
          </a:p>
          <a:p>
            <a:pPr marL="0" indent="0"/>
            <a:endParaRPr lang="en-US" b="1" u="sng" dirty="0">
              <a:latin typeface="Times New Roman" panose="02020603050405020304" pitchFamily="18" charset="0"/>
              <a:cs typeface="Times New Roman" panose="02020603050405020304" pitchFamily="18" charset="0"/>
            </a:endParaRPr>
          </a:p>
          <a:p>
            <a:pPr marL="0" indent="0"/>
            <a:r>
              <a:rPr lang="en-US" dirty="0">
                <a:latin typeface="Times New Roman" panose="02020603050405020304" pitchFamily="18" charset="0"/>
                <a:cs typeface="Times New Roman" panose="02020603050405020304" pitchFamily="18" charset="0"/>
              </a:rPr>
              <a:t>Initiation: An individual or group (the initiator) proposes a project on an online platform, setting a         financial target and timeframe.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Promotion: The campaign is shared through social media and networks to attract backers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Contribution: Many individuals ("the crowd") pledge small amounts of money.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Funding Model: If the goal is met (or sometimes even if not, depending on the model), funds are transferred, and backers receive their promised rewards or returns</a:t>
            </a:r>
          </a:p>
          <a:p>
            <a:pPr marL="0" indent="0" algn="just"/>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4" name="Google Shape;267;p35">
            <a:extLst>
              <a:ext uri="{FF2B5EF4-FFF2-40B4-BE49-F238E27FC236}">
                <a16:creationId xmlns:a16="http://schemas.microsoft.com/office/drawing/2014/main" id="{F5697552-41D7-B7A4-0A37-FEC0C0697DB2}"/>
              </a:ext>
            </a:extLst>
          </p:cNvPr>
          <p:cNvSpPr txBox="1">
            <a:spLocks/>
          </p:cNvSpPr>
          <p:nvPr/>
        </p:nvSpPr>
        <p:spPr>
          <a:xfrm>
            <a:off x="1368918" y="613605"/>
            <a:ext cx="6947310" cy="34001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endParaRPr lang="en-GB" sz="1600" b="1" u="sng" dirty="0">
              <a:solidFill>
                <a:schemeClr val="tx1"/>
              </a:solidFill>
              <a:latin typeface="Tempus Sans ITC" panose="04020404030D07020202" pitchFamily="82" charset="0"/>
              <a:cs typeface="Times New Roman" panose="02020603050405020304" pitchFamily="18" charset="0"/>
            </a:endParaRPr>
          </a:p>
          <a:p>
            <a:pPr marL="0" indent="0">
              <a:buNone/>
            </a:pPr>
            <a:r>
              <a:rPr lang="en-GB" sz="1600" b="1" u="sng" dirty="0">
                <a:solidFill>
                  <a:schemeClr val="tx1"/>
                </a:solidFill>
                <a:latin typeface="Tempus Sans ITC" panose="04020404030D07020202" pitchFamily="82" charset="0"/>
                <a:cs typeface="Times New Roman" panose="02020603050405020304" pitchFamily="18" charset="0"/>
              </a:rPr>
              <a:t>Major Types:</a:t>
            </a:r>
          </a:p>
          <a:p>
            <a:pPr marL="0" indent="0">
              <a:buNone/>
            </a:pPr>
            <a:endParaRPr lang="en-GB" b="1" u="sng" dirty="0">
              <a:solidFill>
                <a:schemeClr val="tx1"/>
              </a:solidFill>
              <a:latin typeface="Tempus Sans ITC" panose="04020404030D07020202" pitchFamily="82" charset="0"/>
              <a:cs typeface="Times New Roman" panose="02020603050405020304" pitchFamily="18" charset="0"/>
            </a:endParaRPr>
          </a:p>
          <a:p>
            <a:pPr marL="0" indent="0">
              <a:lnSpc>
                <a:spcPct val="150000"/>
              </a:lnSpc>
              <a:buNone/>
            </a:pPr>
            <a:r>
              <a:rPr lang="en-GB" sz="1600" dirty="0">
                <a:solidFill>
                  <a:schemeClr val="tx1"/>
                </a:solidFill>
                <a:latin typeface="Times New Roman" panose="02020603050405020304" pitchFamily="18" charset="0"/>
                <a:cs typeface="Times New Roman" panose="02020603050405020304" pitchFamily="18" charset="0"/>
              </a:rPr>
              <a:t>1.Rewards : </a:t>
            </a:r>
            <a:r>
              <a:rPr lang="en-IN" sz="1600" dirty="0">
                <a:solidFill>
                  <a:schemeClr val="tx1"/>
                </a:solidFill>
                <a:latin typeface="Times New Roman" panose="02020603050405020304" pitchFamily="18" charset="0"/>
                <a:cs typeface="Times New Roman" panose="02020603050405020304" pitchFamily="18" charset="0"/>
              </a:rPr>
              <a:t>Backers get non-financial perks.</a:t>
            </a:r>
            <a:br>
              <a:rPr lang="en-GB" sz="1600" dirty="0">
                <a:solidFill>
                  <a:schemeClr val="tx1"/>
                </a:solidFill>
                <a:latin typeface="Times New Roman" panose="02020603050405020304" pitchFamily="18" charset="0"/>
                <a:cs typeface="Times New Roman" panose="02020603050405020304" pitchFamily="18" charset="0"/>
              </a:rPr>
            </a:br>
            <a:r>
              <a:rPr lang="en-GB" sz="1600" dirty="0">
                <a:solidFill>
                  <a:schemeClr val="tx1"/>
                </a:solidFill>
                <a:latin typeface="Times New Roman" panose="02020603050405020304" pitchFamily="18" charset="0"/>
                <a:cs typeface="Times New Roman" panose="02020603050405020304" pitchFamily="18" charset="0"/>
              </a:rPr>
              <a:t>2.Donation : </a:t>
            </a:r>
            <a:r>
              <a:rPr lang="en-US" sz="1600" dirty="0">
                <a:solidFill>
                  <a:schemeClr val="tx1"/>
                </a:solidFill>
                <a:latin typeface="Times New Roman" panose="02020603050405020304" pitchFamily="18" charset="0"/>
                <a:cs typeface="Times New Roman" panose="02020603050405020304" pitchFamily="18" charset="0"/>
              </a:rPr>
              <a:t>People give money to support a cause or individual without expecting a return.</a:t>
            </a:r>
            <a:br>
              <a:rPr lang="en-GB" sz="1600" dirty="0">
                <a:solidFill>
                  <a:schemeClr val="tx1"/>
                </a:solidFill>
                <a:latin typeface="Times New Roman" panose="02020603050405020304" pitchFamily="18" charset="0"/>
                <a:cs typeface="Times New Roman" panose="02020603050405020304" pitchFamily="18" charset="0"/>
              </a:rPr>
            </a:br>
            <a:r>
              <a:rPr lang="en-GB" sz="1600" dirty="0">
                <a:solidFill>
                  <a:schemeClr val="tx1"/>
                </a:solidFill>
                <a:latin typeface="Times New Roman" panose="02020603050405020304" pitchFamily="18" charset="0"/>
                <a:cs typeface="Times New Roman" panose="02020603050405020304" pitchFamily="18" charset="0"/>
              </a:rPr>
              <a:t>3.Equity : </a:t>
            </a:r>
            <a:r>
              <a:rPr lang="en-US" sz="1600" dirty="0">
                <a:solidFill>
                  <a:schemeClr val="tx1"/>
                </a:solidFill>
                <a:latin typeface="Times New Roman" panose="02020603050405020304" pitchFamily="18" charset="0"/>
                <a:cs typeface="Times New Roman" panose="02020603050405020304" pitchFamily="18" charset="0"/>
              </a:rPr>
              <a:t>Funders receive a small ownership stake (equity) in the company, becoming shareholders</a:t>
            </a:r>
            <a:br>
              <a:rPr lang="en-GB" sz="1600" dirty="0">
                <a:solidFill>
                  <a:schemeClr val="tx1"/>
                </a:solidFill>
                <a:latin typeface="Times New Roman" panose="02020603050405020304" pitchFamily="18" charset="0"/>
                <a:cs typeface="Times New Roman" panose="02020603050405020304" pitchFamily="18" charset="0"/>
              </a:rPr>
            </a:br>
            <a:r>
              <a:rPr lang="en-GB" sz="1600" dirty="0">
                <a:solidFill>
                  <a:schemeClr val="tx1"/>
                </a:solidFill>
                <a:latin typeface="Times New Roman" panose="02020603050405020304" pitchFamily="18" charset="0"/>
                <a:cs typeface="Times New Roman" panose="02020603050405020304" pitchFamily="18" charset="0"/>
              </a:rPr>
              <a:t>4.Debt (Lending) : </a:t>
            </a:r>
            <a:r>
              <a:rPr lang="en-US" sz="1600" dirty="0">
                <a:solidFill>
                  <a:schemeClr val="tx1"/>
                </a:solidFill>
                <a:latin typeface="Times New Roman" panose="02020603050405020304" pitchFamily="18" charset="0"/>
                <a:cs typeface="Times New Roman" panose="02020603050405020304" pitchFamily="18" charset="0"/>
              </a:rPr>
              <a:t>Backers lend money that the project owner promises to repay with interest. </a:t>
            </a:r>
            <a:endParaRPr lang="en-GB" sz="16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5" name="Google Shape;267;p35">
            <a:extLst>
              <a:ext uri="{FF2B5EF4-FFF2-40B4-BE49-F238E27FC236}">
                <a16:creationId xmlns:a16="http://schemas.microsoft.com/office/drawing/2014/main" id="{CB5020BF-54A8-4FE5-51F2-7F295C9703FA}"/>
              </a:ext>
            </a:extLst>
          </p:cNvPr>
          <p:cNvSpPr txBox="1">
            <a:spLocks/>
          </p:cNvSpPr>
          <p:nvPr/>
        </p:nvSpPr>
        <p:spPr>
          <a:xfrm>
            <a:off x="681868" y="2476437"/>
            <a:ext cx="6590997" cy="4160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dirty="0">
                <a:solidFill>
                  <a:schemeClr val="tx1"/>
                </a:solidFill>
                <a:latin typeface="Times New Roman" panose="02020603050405020304" pitchFamily="18" charset="0"/>
                <a:cs typeface="Times New Roman" panose="02020603050405020304" pitchFamily="18" charset="0"/>
              </a:rPr>
              <a:t> </a:t>
            </a:r>
            <a:endParaRPr lang="en-GB" dirty="0">
              <a:solidFill>
                <a:schemeClr val="tx1"/>
              </a:solidFill>
              <a:latin typeface="Times New Roman" panose="02020603050405020304" pitchFamily="18" charset="0"/>
              <a:cs typeface="Times New Roman" panose="02020603050405020304" pitchFamily="18" charset="0"/>
            </a:endParaRPr>
          </a:p>
          <a:p>
            <a:pPr algn="just"/>
            <a:endParaRPr lang="en-US" dirty="0"/>
          </a:p>
        </p:txBody>
      </p:sp>
      <p:sp>
        <p:nvSpPr>
          <p:cNvPr id="10" name="Google Shape;267;p35">
            <a:extLst>
              <a:ext uri="{FF2B5EF4-FFF2-40B4-BE49-F238E27FC236}">
                <a16:creationId xmlns:a16="http://schemas.microsoft.com/office/drawing/2014/main" id="{9A137F29-1C90-F46D-A4EE-E3DEF60445E4}"/>
              </a:ext>
            </a:extLst>
          </p:cNvPr>
          <p:cNvSpPr txBox="1">
            <a:spLocks/>
          </p:cNvSpPr>
          <p:nvPr/>
        </p:nvSpPr>
        <p:spPr>
          <a:xfrm>
            <a:off x="597201" y="1386569"/>
            <a:ext cx="6345465" cy="28975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dirty="0"/>
          </a:p>
        </p:txBody>
      </p:sp>
      <p:sp>
        <p:nvSpPr>
          <p:cNvPr id="12" name="TextBox 11">
            <a:extLst>
              <a:ext uri="{FF2B5EF4-FFF2-40B4-BE49-F238E27FC236}">
                <a16:creationId xmlns:a16="http://schemas.microsoft.com/office/drawing/2014/main" id="{97C44FA0-150D-B757-9327-8E253D510874}"/>
              </a:ext>
            </a:extLst>
          </p:cNvPr>
          <p:cNvSpPr txBox="1"/>
          <p:nvPr/>
        </p:nvSpPr>
        <p:spPr>
          <a:xfrm>
            <a:off x="1871135" y="372745"/>
            <a:ext cx="7166732" cy="4524315"/>
          </a:xfrm>
          <a:prstGeom prst="rect">
            <a:avLst/>
          </a:prstGeom>
          <a:noFill/>
        </p:spPr>
        <p:txBody>
          <a:bodyPr wrap="square">
            <a:spAutoFit/>
          </a:bodyPr>
          <a:lstStyle/>
          <a:p>
            <a:r>
              <a:rPr lang="en-IN" sz="1600" dirty="0">
                <a:solidFill>
                  <a:schemeClr val="tx1"/>
                </a:solidFill>
                <a:latin typeface="Tempus Sans ITC" panose="04020404030D07020202" pitchFamily="82" charset="0"/>
                <a:cs typeface="Times New Roman" panose="02020603050405020304" pitchFamily="18" charset="0"/>
              </a:rPr>
              <a:t>Tools Used:              </a:t>
            </a:r>
            <a:r>
              <a:rPr lang="en-IN" sz="1600" dirty="0">
                <a:solidFill>
                  <a:schemeClr val="tx1"/>
                </a:solidFill>
                <a:latin typeface="Times New Roman" panose="02020603050405020304" pitchFamily="18" charset="0"/>
                <a:cs typeface="Times New Roman" panose="02020603050405020304" pitchFamily="18" charset="0"/>
              </a:rPr>
              <a:t>Excel, Power BI, Tableau, and MY SQL.</a:t>
            </a:r>
          </a:p>
          <a:p>
            <a:r>
              <a:rPr lang="en-IN" sz="1600" dirty="0">
                <a:solidFill>
                  <a:schemeClr val="tx1"/>
                </a:solidFill>
                <a:latin typeface="Times New Roman" panose="02020603050405020304" pitchFamily="18" charset="0"/>
                <a:cs typeface="Times New Roman" panose="02020603050405020304" pitchFamily="18" charset="0"/>
              </a:rPr>
              <a:t>	</a:t>
            </a:r>
          </a:p>
          <a:p>
            <a:r>
              <a:rPr lang="en-IN" sz="1600" dirty="0">
                <a:solidFill>
                  <a:schemeClr val="tx1"/>
                </a:solidFill>
                <a:latin typeface="Tempus Sans ITC" panose="04020404030D07020202" pitchFamily="82" charset="0"/>
                <a:cs typeface="Times New Roman" panose="02020603050405020304" pitchFamily="18" charset="0"/>
              </a:rPr>
              <a:t>Data Sets Used:      </a:t>
            </a:r>
            <a:r>
              <a:rPr lang="en-IN" sz="1600" dirty="0">
                <a:solidFill>
                  <a:schemeClr val="tx1"/>
                </a:solidFill>
                <a:latin typeface="Times New Roman" panose="02020603050405020304" pitchFamily="18" charset="0"/>
                <a:cs typeface="Times New Roman" panose="02020603050405020304" pitchFamily="18" charset="0"/>
              </a:rPr>
              <a:t>Crowd Funding Projects, </a:t>
            </a:r>
          </a:p>
          <a:p>
            <a:r>
              <a:rPr lang="en-IN" sz="1600" dirty="0">
                <a:solidFill>
                  <a:schemeClr val="tx1"/>
                </a:solidFill>
                <a:latin typeface="Times New Roman" panose="02020603050405020304" pitchFamily="18" charset="0"/>
                <a:cs typeface="Times New Roman" panose="02020603050405020304" pitchFamily="18" charset="0"/>
              </a:rPr>
              <a:t>                                Crowd Funding Category, </a:t>
            </a:r>
            <a:br>
              <a:rPr lang="en-IN" sz="1600" dirty="0">
                <a:solidFill>
                  <a:schemeClr val="tx1"/>
                </a:solidFill>
                <a:latin typeface="Times New Roman" panose="02020603050405020304" pitchFamily="18" charset="0"/>
                <a:cs typeface="Times New Roman" panose="02020603050405020304" pitchFamily="18" charset="0"/>
              </a:rPr>
            </a:br>
            <a:r>
              <a:rPr lang="en-IN" sz="1600" dirty="0">
                <a:solidFill>
                  <a:schemeClr val="tx1"/>
                </a:solidFill>
                <a:latin typeface="Times New Roman" panose="02020603050405020304" pitchFamily="18" charset="0"/>
                <a:cs typeface="Times New Roman" panose="02020603050405020304" pitchFamily="18" charset="0"/>
              </a:rPr>
              <a:t>	              Crowd Funding locations,</a:t>
            </a:r>
          </a:p>
          <a:p>
            <a:r>
              <a:rPr lang="en-IN" sz="1600" dirty="0">
                <a:solidFill>
                  <a:schemeClr val="tx1"/>
                </a:solidFill>
                <a:latin typeface="Times New Roman" panose="02020603050405020304" pitchFamily="18" charset="0"/>
                <a:cs typeface="Times New Roman" panose="02020603050405020304" pitchFamily="18" charset="0"/>
              </a:rPr>
              <a:t>                                Crowd Funding creator.</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empus Sans ITC" panose="04020404030D07020202" pitchFamily="82" charset="0"/>
                <a:cs typeface="Times New Roman" panose="02020603050405020304" pitchFamily="18" charset="0"/>
              </a:rPr>
              <a:t>Concepts Used:      </a:t>
            </a:r>
            <a:r>
              <a:rPr lang="en-IN" sz="1600" dirty="0">
                <a:solidFill>
                  <a:schemeClr val="tx1"/>
                </a:solidFill>
                <a:latin typeface="Times New Roman" panose="02020603050405020304" pitchFamily="18" charset="0"/>
                <a:cs typeface="Times New Roman" panose="02020603050405020304" pitchFamily="18" charset="0"/>
              </a:rPr>
              <a:t>Data Cleaning, </a:t>
            </a:r>
            <a:br>
              <a:rPr lang="en-IN" sz="1600" dirty="0">
                <a:solidFill>
                  <a:schemeClr val="tx1"/>
                </a:solidFill>
                <a:latin typeface="Times New Roman" panose="02020603050405020304" pitchFamily="18" charset="0"/>
                <a:cs typeface="Times New Roman" panose="02020603050405020304" pitchFamily="18" charset="0"/>
              </a:rPr>
            </a:br>
            <a:r>
              <a:rPr lang="en-IN" sz="1600" dirty="0">
                <a:solidFill>
                  <a:schemeClr val="tx1"/>
                </a:solidFill>
                <a:latin typeface="Times New Roman" panose="02020603050405020304" pitchFamily="18" charset="0"/>
                <a:cs typeface="Times New Roman" panose="02020603050405020304" pitchFamily="18" charset="0"/>
              </a:rPr>
              <a:t>                                Data Modelling,</a:t>
            </a:r>
            <a:br>
              <a:rPr lang="en-IN" sz="1600" dirty="0">
                <a:solidFill>
                  <a:schemeClr val="tx1"/>
                </a:solidFill>
                <a:latin typeface="Times New Roman" panose="02020603050405020304" pitchFamily="18" charset="0"/>
                <a:cs typeface="Times New Roman" panose="02020603050405020304" pitchFamily="18" charset="0"/>
              </a:rPr>
            </a:br>
            <a:r>
              <a:rPr lang="en-IN" sz="1600" dirty="0">
                <a:solidFill>
                  <a:schemeClr val="tx1"/>
                </a:solidFill>
                <a:latin typeface="Times New Roman" panose="02020603050405020304" pitchFamily="18" charset="0"/>
                <a:cs typeface="Times New Roman" panose="02020603050405020304" pitchFamily="18" charset="0"/>
              </a:rPr>
              <a:t>                                Data Visualization. </a:t>
            </a:r>
          </a:p>
          <a:p>
            <a:r>
              <a:rPr lang="en-IN" sz="1600" dirty="0">
                <a:solidFill>
                  <a:schemeClr val="tx1"/>
                </a:solidFill>
                <a:latin typeface="Times New Roman" panose="02020603050405020304" pitchFamily="18" charset="0"/>
                <a:cs typeface="Times New Roman" panose="02020603050405020304" pitchFamily="18" charset="0"/>
              </a:rPr>
              <a:t>                                And other concepts</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empus Sans ITC" panose="04020404030D07020202" pitchFamily="82" charset="0"/>
                <a:cs typeface="Times New Roman" panose="02020603050405020304" pitchFamily="18" charset="0"/>
              </a:rPr>
              <a:t>Prepared by:            </a:t>
            </a:r>
            <a:r>
              <a:rPr lang="en-IN" sz="1600" dirty="0">
                <a:solidFill>
                  <a:schemeClr val="tx1"/>
                </a:solidFill>
                <a:latin typeface="Times New Roman" panose="02020603050405020304" pitchFamily="18" charset="0"/>
                <a:cs typeface="Times New Roman" panose="02020603050405020304" pitchFamily="18" charset="0"/>
              </a:rPr>
              <a:t>Vangala Santhosh</a:t>
            </a:r>
          </a:p>
          <a:p>
            <a:r>
              <a:rPr lang="en-IN" sz="1600" dirty="0">
                <a:solidFill>
                  <a:schemeClr val="tx1"/>
                </a:solidFill>
                <a:latin typeface="Times New Roman" panose="02020603050405020304" pitchFamily="18" charset="0"/>
                <a:cs typeface="Times New Roman" panose="02020603050405020304" pitchFamily="18" charset="0"/>
              </a:rPr>
              <a:t>                                 Shraddha Abhang,			</a:t>
            </a:r>
          </a:p>
          <a:p>
            <a:r>
              <a:rPr lang="en-IN" sz="1600" dirty="0">
                <a:solidFill>
                  <a:schemeClr val="tx1"/>
                </a:solidFill>
                <a:latin typeface="Times New Roman" panose="02020603050405020304" pitchFamily="18" charset="0"/>
                <a:cs typeface="Times New Roman" panose="02020603050405020304" pitchFamily="18" charset="0"/>
              </a:rPr>
              <a:t>                                 Vasa Naga Lakshmi </a:t>
            </a:r>
            <a:r>
              <a:rPr lang="en-IN" sz="1600" dirty="0" err="1">
                <a:solidFill>
                  <a:schemeClr val="tx1"/>
                </a:solidFill>
                <a:latin typeface="Times New Roman" panose="02020603050405020304" pitchFamily="18" charset="0"/>
                <a:cs typeface="Times New Roman" panose="02020603050405020304" pitchFamily="18" charset="0"/>
              </a:rPr>
              <a:t>Durgambika</a:t>
            </a:r>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                                 Kunal </a:t>
            </a:r>
            <a:r>
              <a:rPr lang="en-IN" sz="1600" dirty="0" err="1">
                <a:solidFill>
                  <a:schemeClr val="tx1"/>
                </a:solidFill>
                <a:latin typeface="Times New Roman" panose="02020603050405020304" pitchFamily="18" charset="0"/>
                <a:cs typeface="Times New Roman" panose="02020603050405020304" pitchFamily="18" charset="0"/>
              </a:rPr>
              <a:t>Kakasaheb</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Korade</a:t>
            </a:r>
            <a:r>
              <a:rPr lang="en-IN" sz="1600" dirty="0">
                <a:solidFill>
                  <a:schemeClr val="tx1"/>
                </a:solidFill>
                <a:latin typeface="Times New Roman" panose="02020603050405020304" pitchFamily="18" charset="0"/>
                <a:cs typeface="Times New Roman" panose="02020603050405020304" pitchFamily="18" charset="0"/>
              </a:rPr>
              <a:t>,</a:t>
            </a:r>
            <a:br>
              <a:rPr lang="en-IN" sz="1600" dirty="0">
                <a:solidFill>
                  <a:schemeClr val="tx1"/>
                </a:solidFill>
                <a:latin typeface="Times New Roman" panose="02020603050405020304" pitchFamily="18" charset="0"/>
                <a:cs typeface="Times New Roman" panose="02020603050405020304" pitchFamily="18" charset="0"/>
              </a:rPr>
            </a:br>
            <a:r>
              <a:rPr lang="en-IN" sz="1600" dirty="0">
                <a:solidFill>
                  <a:schemeClr val="tx1"/>
                </a:solidFill>
                <a:latin typeface="Times New Roman" panose="02020603050405020304" pitchFamily="18" charset="0"/>
                <a:cs typeface="Times New Roman" panose="02020603050405020304" pitchFamily="18" charset="0"/>
              </a:rPr>
              <a:t>	               Satish Bhagwat </a:t>
            </a:r>
            <a:r>
              <a:rPr lang="en-IN" sz="1600" dirty="0" err="1">
                <a:solidFill>
                  <a:schemeClr val="tx1"/>
                </a:solidFill>
                <a:latin typeface="Times New Roman" panose="02020603050405020304" pitchFamily="18" charset="0"/>
                <a:cs typeface="Times New Roman" panose="02020603050405020304" pitchFamily="18" charset="0"/>
              </a:rPr>
              <a:t>jagtap</a:t>
            </a:r>
            <a:r>
              <a:rPr lang="en-IN" sz="1600" dirty="0">
                <a:solidFill>
                  <a:schemeClr val="tx1"/>
                </a:solidFill>
                <a:latin typeface="Times New Roman" panose="02020603050405020304" pitchFamily="18" charset="0"/>
                <a:cs typeface="Times New Roman" panose="02020603050405020304" pitchFamily="18" charset="0"/>
              </a:rPr>
              <a:t>,</a:t>
            </a:r>
            <a:br>
              <a:rPr lang="en-IN" sz="1600" dirty="0">
                <a:solidFill>
                  <a:schemeClr val="tx1"/>
                </a:solidFill>
                <a:latin typeface="Times New Roman" panose="02020603050405020304" pitchFamily="18" charset="0"/>
                <a:cs typeface="Times New Roman" panose="02020603050405020304" pitchFamily="18" charset="0"/>
              </a:rPr>
            </a:br>
            <a:r>
              <a:rPr lang="en-IN" sz="1600" dirty="0">
                <a:solidFill>
                  <a:schemeClr val="tx1"/>
                </a:solidFill>
                <a:latin typeface="Times New Roman" panose="02020603050405020304" pitchFamily="18" charset="0"/>
                <a:cs typeface="Times New Roman" panose="02020603050405020304" pitchFamily="18" charset="0"/>
              </a:rPr>
              <a:t>	               Aishwarya 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7" name="Google Shape;267;p35">
            <a:extLst>
              <a:ext uri="{FF2B5EF4-FFF2-40B4-BE49-F238E27FC236}">
                <a16:creationId xmlns:a16="http://schemas.microsoft.com/office/drawing/2014/main" id="{446E6F90-25C6-9676-6B5F-810873945148}"/>
              </a:ext>
            </a:extLst>
          </p:cNvPr>
          <p:cNvSpPr txBox="1">
            <a:spLocks/>
          </p:cNvSpPr>
          <p:nvPr/>
        </p:nvSpPr>
        <p:spPr>
          <a:xfrm>
            <a:off x="597201" y="1386569"/>
            <a:ext cx="6345465" cy="28975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dirty="0"/>
          </a:p>
        </p:txBody>
      </p:sp>
      <p:sp>
        <p:nvSpPr>
          <p:cNvPr id="9" name="TextBox 8">
            <a:extLst>
              <a:ext uri="{FF2B5EF4-FFF2-40B4-BE49-F238E27FC236}">
                <a16:creationId xmlns:a16="http://schemas.microsoft.com/office/drawing/2014/main" id="{B6BFB74F-1604-4976-CA18-FDFE5227586B}"/>
              </a:ext>
            </a:extLst>
          </p:cNvPr>
          <p:cNvSpPr txBox="1"/>
          <p:nvPr/>
        </p:nvSpPr>
        <p:spPr>
          <a:xfrm>
            <a:off x="1066892" y="1386569"/>
            <a:ext cx="6454626" cy="2264081"/>
          </a:xfrm>
          <a:prstGeom prst="rect">
            <a:avLst/>
          </a:prstGeom>
          <a:noFill/>
        </p:spPr>
        <p:txBody>
          <a:bodyPr wrap="square">
            <a:spAutoFit/>
          </a:bodyPr>
          <a:lstStyle/>
          <a:p>
            <a:pPr algn="just">
              <a:lnSpc>
                <a:spcPct val="150000"/>
              </a:lnSpc>
            </a:pPr>
            <a:r>
              <a:rPr lang="en-US" sz="1600" dirty="0">
                <a:solidFill>
                  <a:schemeClr val="tx1"/>
                </a:solidFill>
                <a:latin typeface="Times New Roman" panose="02020603050405020304" pitchFamily="18" charset="0"/>
                <a:cs typeface="Times New Roman" panose="02020603050405020304" pitchFamily="18" charset="0"/>
              </a:rPr>
              <a:t>The main objective of a crowdfunding project is to secure capital from a large number of individuals (the "crowd") via online platforms to fund a specific project, idea, or cause</a:t>
            </a:r>
          </a:p>
          <a:p>
            <a:pPr algn="just">
              <a:lnSpc>
                <a:spcPct val="150000"/>
              </a:lnSpc>
            </a:pPr>
            <a:r>
              <a:rPr lang="en-US" sz="1600" dirty="0">
                <a:solidFill>
                  <a:schemeClr val="tx1"/>
                </a:solidFill>
                <a:latin typeface="Times New Roman" panose="02020603050405020304" pitchFamily="18" charset="0"/>
                <a:cs typeface="Times New Roman" panose="02020603050405020304" pitchFamily="18" charset="0"/>
              </a:rPr>
              <a:t>Primary Objectives includes Validation of ideas, Creating a community &amp; customer base, Marketing &amp; publicity, accessing to capital without Debt/Equity loss, Product Testing and feedback.</a:t>
            </a:r>
          </a:p>
        </p:txBody>
      </p:sp>
      <p:sp>
        <p:nvSpPr>
          <p:cNvPr id="10" name="Google Shape;341;p44">
            <a:extLst>
              <a:ext uri="{FF2B5EF4-FFF2-40B4-BE49-F238E27FC236}">
                <a16:creationId xmlns:a16="http://schemas.microsoft.com/office/drawing/2014/main" id="{72085BAC-C6F5-8C0E-56CB-201B39CFDDB0}"/>
              </a:ext>
            </a:extLst>
          </p:cNvPr>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empus Sans ITC" panose="04020404030D07020202" pitchFamily="82" charset="0"/>
              </a:rPr>
              <a:t>Objective</a:t>
            </a:r>
            <a:endParaRPr dirty="0">
              <a:latin typeface="Tempus Sans ITC" panose="04020404030D07020202" pitchFamily="8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21956A3-877A-9831-FA6F-2AB10F8EE8B2}"/>
              </a:ext>
            </a:extLst>
          </p:cNvPr>
          <p:cNvSpPr txBox="1">
            <a:spLocks/>
          </p:cNvSpPr>
          <p:nvPr/>
        </p:nvSpPr>
        <p:spPr>
          <a:xfrm>
            <a:off x="812832" y="1289885"/>
            <a:ext cx="5066915" cy="34085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1pPr>
            <a:lvl2pPr marL="914400" marR="0" lvl="1"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2pPr>
            <a:lvl3pPr marL="1371600" marR="0" lvl="2"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3pPr>
            <a:lvl4pPr marL="1828800" marR="0" lvl="3"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4pPr>
            <a:lvl5pPr marL="2286000" marR="0" lvl="4"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5pPr>
            <a:lvl6pPr marL="2743200" marR="0" lvl="5"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6pPr>
            <a:lvl7pPr marL="3200400" marR="0" lvl="6"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7pPr>
            <a:lvl8pPr marL="3657600" marR="0" lvl="7"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8pPr>
            <a:lvl9pPr marL="4114800" marR="0" lvl="8" indent="-317500" algn="l" rtl="0">
              <a:lnSpc>
                <a:spcPct val="100000"/>
              </a:lnSpc>
              <a:spcBef>
                <a:spcPts val="0"/>
              </a:spcBef>
              <a:spcAft>
                <a:spcPts val="0"/>
              </a:spcAft>
              <a:buClr>
                <a:schemeClr val="dk1"/>
              </a:buClr>
              <a:buSzPts val="2800"/>
              <a:buFont typeface="Commissioner"/>
              <a:buNone/>
              <a:defRPr sz="2800" b="0" i="0" u="none" strike="noStrike" cap="none">
                <a:solidFill>
                  <a:schemeClr val="dk1"/>
                </a:solidFill>
                <a:latin typeface="Commissioner"/>
                <a:ea typeface="Commissioner"/>
                <a:cs typeface="Commissioner"/>
                <a:sym typeface="Commissioner"/>
              </a:defRPr>
            </a:lvl9pPr>
          </a:lstStyle>
          <a:p>
            <a:pPr indent="-457200">
              <a:lnSpc>
                <a:spcPct val="200000"/>
              </a:lnSpc>
              <a:buSzPct val="130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Pre Launch planning </a:t>
            </a: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Compelling Storytelling &amp; Transparency</a:t>
            </a:r>
            <a:endParaRPr lang="en-US" sz="1600" dirty="0">
              <a:latin typeface="Times New Roman" panose="02020603050405020304" pitchFamily="18" charset="0"/>
              <a:cs typeface="Times New Roman" panose="02020603050405020304" pitchFamily="18" charset="0"/>
            </a:endParaRP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High-Quality Visual Content</a:t>
            </a:r>
            <a:endParaRPr lang="en-US" sz="1600" dirty="0">
              <a:latin typeface="Times New Roman" panose="02020603050405020304" pitchFamily="18" charset="0"/>
              <a:cs typeface="Times New Roman" panose="02020603050405020304" pitchFamily="18" charset="0"/>
            </a:endParaRP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Reward Systems &amp; Tiered Pricing</a:t>
            </a:r>
            <a:endParaRPr lang="en-US" sz="1600" dirty="0">
              <a:latin typeface="Times New Roman" panose="02020603050405020304" pitchFamily="18" charset="0"/>
              <a:cs typeface="Times New Roman" panose="02020603050405020304" pitchFamily="18" charset="0"/>
            </a:endParaRP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Effective Promotion &amp; Communication</a:t>
            </a:r>
            <a:endParaRPr lang="en-US" sz="1600" dirty="0">
              <a:latin typeface="Times New Roman" panose="02020603050405020304" pitchFamily="18" charset="0"/>
              <a:cs typeface="Times New Roman" panose="02020603050405020304" pitchFamily="18" charset="0"/>
            </a:endParaRP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Post-Campaign Fulfilment &amp; Closure</a:t>
            </a:r>
            <a:endParaRPr lang="en-US" sz="1600" dirty="0">
              <a:latin typeface="Times New Roman" panose="02020603050405020304" pitchFamily="18" charset="0"/>
              <a:cs typeface="Times New Roman" panose="02020603050405020304" pitchFamily="18" charset="0"/>
            </a:endParaRPr>
          </a:p>
          <a:p>
            <a:pPr indent="-457200">
              <a:lnSpc>
                <a:spcPct val="200000"/>
              </a:lnSpc>
              <a:buSzPct val="13000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Strategic Platform Selection</a:t>
            </a:r>
            <a:endParaRPr lang="en-US" sz="1600" dirty="0">
              <a:latin typeface="Times New Roman" panose="02020603050405020304" pitchFamily="18" charset="0"/>
              <a:cs typeface="Times New Roman" panose="02020603050405020304" pitchFamily="18" charset="0"/>
            </a:endParaRPr>
          </a:p>
        </p:txBody>
      </p:sp>
      <p:sp>
        <p:nvSpPr>
          <p:cNvPr id="7" name="Google Shape;341;p44">
            <a:extLst>
              <a:ext uri="{FF2B5EF4-FFF2-40B4-BE49-F238E27FC236}">
                <a16:creationId xmlns:a16="http://schemas.microsoft.com/office/drawing/2014/main" id="{C7BB5724-0215-009B-FC8F-7F3DD110B22E}"/>
              </a:ext>
            </a:extLst>
          </p:cNvPr>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tx1"/>
                </a:solidFill>
                <a:latin typeface="Tempus Sans ITC" panose="04020404030D07020202" pitchFamily="82" charset="0"/>
              </a:rPr>
              <a:t>Main areas to focus</a:t>
            </a:r>
            <a:endParaRPr sz="4000" dirty="0">
              <a:solidFill>
                <a:schemeClr val="tx1"/>
              </a:solidFill>
              <a:latin typeface="Tempus Sans ITC" panose="04020404030D07020202" pitchFamily="8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Tempus Sans ITC" panose="04020404030D07020202" pitchFamily="82" charset="0"/>
              </a:rPr>
              <a:t>Projects Overview - KPI’S </a:t>
            </a:r>
            <a:br>
              <a:rPr lang="en" dirty="0"/>
            </a:br>
            <a:endParaRPr dirty="0"/>
          </a:p>
        </p:txBody>
      </p:sp>
      <p:sp>
        <p:nvSpPr>
          <p:cNvPr id="345" name="Google Shape;345;p44"/>
          <p:cNvSpPr txBox="1"/>
          <p:nvPr/>
        </p:nvSpPr>
        <p:spPr>
          <a:xfrm>
            <a:off x="687708" y="3223816"/>
            <a:ext cx="1475700" cy="65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1"/>
              </a:solidFill>
              <a:latin typeface="Commissioner"/>
              <a:ea typeface="Commissioner"/>
              <a:cs typeface="Commissioner"/>
              <a:sym typeface="Commissioner"/>
            </a:endParaRPr>
          </a:p>
        </p:txBody>
      </p:sp>
      <p:sp>
        <p:nvSpPr>
          <p:cNvPr id="346" name="Google Shape;346;p44"/>
          <p:cNvSpPr txBox="1"/>
          <p:nvPr/>
        </p:nvSpPr>
        <p:spPr>
          <a:xfrm>
            <a:off x="687710" y="2294745"/>
            <a:ext cx="1475698" cy="586383"/>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dirty="0">
                <a:solidFill>
                  <a:schemeClr val="lt2"/>
                </a:solidFill>
                <a:latin typeface="Alexandria SemiBold"/>
                <a:ea typeface="Alexandria SemiBold"/>
                <a:cs typeface="Alexandria SemiBold"/>
                <a:sym typeface="Alexandria SemiBold"/>
              </a:rPr>
              <a:t>Sucessful Projects</a:t>
            </a:r>
            <a:endParaRPr sz="1600" dirty="0">
              <a:solidFill>
                <a:schemeClr val="lt2"/>
              </a:solidFill>
              <a:latin typeface="Alexandria SemiBold"/>
              <a:ea typeface="Alexandria SemiBold"/>
              <a:cs typeface="Alexandria SemiBold"/>
              <a:sym typeface="Alexandria SemiBold"/>
            </a:endParaRPr>
          </a:p>
        </p:txBody>
      </p:sp>
      <p:sp>
        <p:nvSpPr>
          <p:cNvPr id="348" name="Google Shape;348;p44"/>
          <p:cNvSpPr txBox="1"/>
          <p:nvPr/>
        </p:nvSpPr>
        <p:spPr>
          <a:xfrm>
            <a:off x="2413703" y="2409789"/>
            <a:ext cx="1289598" cy="530473"/>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dirty="0">
                <a:solidFill>
                  <a:schemeClr val="lt2"/>
                </a:solidFill>
                <a:latin typeface="Alexandria SemiBold"/>
                <a:ea typeface="Alexandria SemiBold"/>
                <a:cs typeface="Alexandria SemiBold"/>
                <a:sym typeface="Alexandria SemiBold"/>
              </a:rPr>
              <a:t>Average</a:t>
            </a:r>
          </a:p>
          <a:p>
            <a:pPr marL="0" marR="0" lvl="0" indent="0" algn="ctr" rtl="0">
              <a:lnSpc>
                <a:spcPct val="115000"/>
              </a:lnSpc>
              <a:spcBef>
                <a:spcPts val="0"/>
              </a:spcBef>
              <a:spcAft>
                <a:spcPts val="0"/>
              </a:spcAft>
              <a:buNone/>
            </a:pPr>
            <a:r>
              <a:rPr lang="en" sz="1600" dirty="0">
                <a:solidFill>
                  <a:schemeClr val="lt2"/>
                </a:solidFill>
                <a:latin typeface="Alexandria SemiBold"/>
                <a:ea typeface="Alexandria SemiBold"/>
                <a:cs typeface="Alexandria SemiBold"/>
                <a:sym typeface="Alexandria SemiBold"/>
              </a:rPr>
              <a:t>Days</a:t>
            </a:r>
            <a:endParaRPr sz="1600" dirty="0">
              <a:solidFill>
                <a:schemeClr val="lt2"/>
              </a:solidFill>
              <a:latin typeface="Alexandria SemiBold"/>
              <a:ea typeface="Alexandria SemiBold"/>
              <a:cs typeface="Alexandria SemiBold"/>
              <a:sym typeface="Alexandria SemiBold"/>
            </a:endParaRPr>
          </a:p>
        </p:txBody>
      </p:sp>
      <p:sp>
        <p:nvSpPr>
          <p:cNvPr id="350" name="Google Shape;350;p44"/>
          <p:cNvSpPr txBox="1"/>
          <p:nvPr/>
        </p:nvSpPr>
        <p:spPr>
          <a:xfrm>
            <a:off x="5569988" y="2409789"/>
            <a:ext cx="1475697"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dirty="0">
                <a:solidFill>
                  <a:schemeClr val="lt2"/>
                </a:solidFill>
                <a:latin typeface="Alexandria SemiBold"/>
                <a:ea typeface="Alexandria SemiBold"/>
                <a:cs typeface="Alexandria SemiBold"/>
                <a:sym typeface="Alexandria SemiBold"/>
              </a:rPr>
              <a:t>Amount Raised</a:t>
            </a:r>
            <a:endParaRPr sz="1600" dirty="0">
              <a:solidFill>
                <a:schemeClr val="lt2"/>
              </a:solidFill>
              <a:latin typeface="Alexandria SemiBold"/>
              <a:ea typeface="Alexandria SemiBold"/>
              <a:cs typeface="Alexandria SemiBold"/>
              <a:sym typeface="Alexandria SemiBold"/>
            </a:endParaRPr>
          </a:p>
        </p:txBody>
      </p:sp>
      <p:sp>
        <p:nvSpPr>
          <p:cNvPr id="351" name="Google Shape;351;p44"/>
          <p:cNvSpPr txBox="1"/>
          <p:nvPr/>
        </p:nvSpPr>
        <p:spPr>
          <a:xfrm>
            <a:off x="911346" y="1592571"/>
            <a:ext cx="1000268" cy="376284"/>
          </a:xfrm>
          <a:prstGeom prst="rect">
            <a:avLst/>
          </a:prstGeom>
          <a:noFill/>
          <a:ln>
            <a:noFill/>
          </a:ln>
          <a:effectLst>
            <a:outerShdw blurRad="57150" dist="9525" algn="bl" rotWithShape="0">
              <a:schemeClr val="accent1">
                <a:alpha val="6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accent3"/>
                </a:solidFill>
                <a:latin typeface="Alexandria Light"/>
                <a:ea typeface="Alexandria Light"/>
                <a:cs typeface="Alexandria Light"/>
                <a:sym typeface="Alexandria Light"/>
              </a:rPr>
              <a:t>38%</a:t>
            </a:r>
            <a:endParaRPr sz="2200" dirty="0">
              <a:solidFill>
                <a:schemeClr val="accent3"/>
              </a:solidFill>
              <a:latin typeface="Alexandria Light"/>
              <a:ea typeface="Alexandria Light"/>
              <a:cs typeface="Alexandria Light"/>
              <a:sym typeface="Alexandria Light"/>
            </a:endParaRPr>
          </a:p>
        </p:txBody>
      </p:sp>
      <p:sp>
        <p:nvSpPr>
          <p:cNvPr id="352" name="Google Shape;352;p44"/>
          <p:cNvSpPr txBox="1"/>
          <p:nvPr/>
        </p:nvSpPr>
        <p:spPr>
          <a:xfrm>
            <a:off x="2413703" y="1649535"/>
            <a:ext cx="1327558" cy="376284"/>
          </a:xfrm>
          <a:prstGeom prst="rect">
            <a:avLst/>
          </a:prstGeom>
          <a:noFill/>
          <a:ln>
            <a:noFill/>
          </a:ln>
          <a:effectLst>
            <a:outerShdw blurRad="57150" dist="9525" algn="bl" rotWithShape="0">
              <a:schemeClr val="accent1">
                <a:alpha val="6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dirty="0">
                <a:solidFill>
                  <a:schemeClr val="accent3"/>
                </a:solidFill>
                <a:latin typeface="Alexandria Light"/>
                <a:ea typeface="Alexandria Light"/>
                <a:cs typeface="Alexandria Light"/>
                <a:sym typeface="Alexandria Light"/>
              </a:rPr>
              <a:t>80.38</a:t>
            </a:r>
            <a:endParaRPr sz="2200" dirty="0">
              <a:solidFill>
                <a:schemeClr val="accent3"/>
              </a:solidFill>
              <a:latin typeface="Alexandria Light"/>
              <a:ea typeface="Alexandria Light"/>
              <a:cs typeface="Alexandria Light"/>
              <a:sym typeface="Alexandria Light"/>
            </a:endParaRPr>
          </a:p>
        </p:txBody>
      </p:sp>
      <p:sp>
        <p:nvSpPr>
          <p:cNvPr id="353" name="Google Shape;353;p44"/>
          <p:cNvSpPr txBox="1"/>
          <p:nvPr/>
        </p:nvSpPr>
        <p:spPr>
          <a:xfrm>
            <a:off x="4122806" y="1640187"/>
            <a:ext cx="1219592" cy="286258"/>
          </a:xfrm>
          <a:prstGeom prst="rect">
            <a:avLst/>
          </a:prstGeom>
          <a:noFill/>
          <a:ln>
            <a:noFill/>
          </a:ln>
          <a:effectLst>
            <a:outerShdw blurRad="57150" dist="9525" algn="bl" rotWithShape="0">
              <a:schemeClr val="accent1">
                <a:alpha val="6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dirty="0">
                <a:solidFill>
                  <a:schemeClr val="accent3"/>
                </a:solidFill>
                <a:latin typeface="Alexandria Light"/>
                <a:ea typeface="Alexandria Light"/>
                <a:cs typeface="Alexandria Light"/>
                <a:sym typeface="Alexandria Light"/>
              </a:rPr>
              <a:t>140.31</a:t>
            </a:r>
            <a:endParaRPr sz="2200" dirty="0">
              <a:solidFill>
                <a:schemeClr val="accent3"/>
              </a:solidFill>
              <a:latin typeface="Alexandria Light"/>
              <a:ea typeface="Alexandria Light"/>
              <a:cs typeface="Alexandria Light"/>
              <a:sym typeface="Alexandria Light"/>
            </a:endParaRPr>
          </a:p>
        </p:txBody>
      </p:sp>
      <p:cxnSp>
        <p:nvCxnSpPr>
          <p:cNvPr id="357" name="Google Shape;357;p44"/>
          <p:cNvCxnSpPr>
            <a:cxnSpLocks/>
          </p:cNvCxnSpPr>
          <p:nvPr/>
        </p:nvCxnSpPr>
        <p:spPr>
          <a:xfrm>
            <a:off x="1425558" y="1952057"/>
            <a:ext cx="0" cy="215683"/>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44"/>
          <p:cNvCxnSpPr>
            <a:cxnSpLocks/>
          </p:cNvCxnSpPr>
          <p:nvPr/>
        </p:nvCxnSpPr>
        <p:spPr>
          <a:xfrm>
            <a:off x="3043128" y="1995486"/>
            <a:ext cx="0" cy="320435"/>
          </a:xfrm>
          <a:prstGeom prst="straightConnector1">
            <a:avLst/>
          </a:prstGeom>
          <a:noFill/>
          <a:ln w="9525" cap="flat" cmpd="sng">
            <a:solidFill>
              <a:schemeClr val="lt2"/>
            </a:solidFill>
            <a:prstDash val="solid"/>
            <a:round/>
            <a:headEnd type="none" w="med" len="med"/>
            <a:tailEnd type="none" w="med" len="med"/>
          </a:ln>
        </p:spPr>
      </p:cxnSp>
      <p:cxnSp>
        <p:nvCxnSpPr>
          <p:cNvPr id="359" name="Google Shape;359;p44"/>
          <p:cNvCxnSpPr>
            <a:cxnSpLocks/>
            <a:stCxn id="353" idx="2"/>
          </p:cNvCxnSpPr>
          <p:nvPr/>
        </p:nvCxnSpPr>
        <p:spPr>
          <a:xfrm>
            <a:off x="4732602" y="1926445"/>
            <a:ext cx="1" cy="286258"/>
          </a:xfrm>
          <a:prstGeom prst="straightConnector1">
            <a:avLst/>
          </a:prstGeom>
          <a:noFill/>
          <a:ln w="9525" cap="flat" cmpd="sng">
            <a:solidFill>
              <a:schemeClr val="lt2"/>
            </a:solidFill>
            <a:prstDash val="solid"/>
            <a:round/>
            <a:headEnd type="none" w="med" len="med"/>
            <a:tailEnd type="none" w="med" len="med"/>
          </a:ln>
        </p:spPr>
      </p:cxnSp>
      <p:sp>
        <p:nvSpPr>
          <p:cNvPr id="9" name="TextBox 8">
            <a:extLst>
              <a:ext uri="{FF2B5EF4-FFF2-40B4-BE49-F238E27FC236}">
                <a16:creationId xmlns:a16="http://schemas.microsoft.com/office/drawing/2014/main" id="{8AC1DEC8-0632-677C-B668-E6A40D9CEF3F}"/>
              </a:ext>
            </a:extLst>
          </p:cNvPr>
          <p:cNvSpPr txBox="1"/>
          <p:nvPr/>
        </p:nvSpPr>
        <p:spPr>
          <a:xfrm>
            <a:off x="990015" y="3351989"/>
            <a:ext cx="6892451" cy="1077218"/>
          </a:xfrm>
          <a:prstGeom prst="rect">
            <a:avLst/>
          </a:prstGeom>
          <a:noFill/>
        </p:spPr>
        <p:txBody>
          <a:bodyPr wrap="square">
            <a:spAutoFit/>
          </a:bodyPr>
          <a:lstStyle/>
          <a:p>
            <a:r>
              <a:rPr lang="en-US" sz="1600" dirty="0">
                <a:solidFill>
                  <a:schemeClr val="tx1"/>
                </a:solidFill>
                <a:latin typeface="Tempus Sans ITC" panose="04020404030D07020202" pitchFamily="82" charset="0"/>
                <a:cs typeface="Times New Roman" panose="02020603050405020304" pitchFamily="18" charset="0"/>
              </a:rPr>
              <a:t>Key Insight </a:t>
            </a:r>
            <a:r>
              <a:rPr lang="en-US" sz="1600" dirty="0">
                <a:solidFill>
                  <a:schemeClr val="tx1"/>
                </a:solidFill>
                <a:latin typeface="Times New Roman" panose="02020603050405020304" pitchFamily="18" charset="0"/>
                <a:cs typeface="Times New Roman" panose="02020603050405020304" pitchFamily="18" charset="0"/>
              </a:rPr>
              <a:t>: “Although only 38% of crowdfunding projects succeed, successful campaigns generate significant funding and attract large backer communities, demonstrating that engagement and sustained campaign effort are key to crowdfunding success”.</a:t>
            </a:r>
          </a:p>
        </p:txBody>
      </p:sp>
      <p:sp>
        <p:nvSpPr>
          <p:cNvPr id="15" name="Google Shape;353;p44">
            <a:extLst>
              <a:ext uri="{FF2B5EF4-FFF2-40B4-BE49-F238E27FC236}">
                <a16:creationId xmlns:a16="http://schemas.microsoft.com/office/drawing/2014/main" id="{922EA3D6-D3BA-E997-121B-84496A5E4140}"/>
              </a:ext>
            </a:extLst>
          </p:cNvPr>
          <p:cNvSpPr txBox="1"/>
          <p:nvPr/>
        </p:nvSpPr>
        <p:spPr>
          <a:xfrm>
            <a:off x="5503492" y="1634016"/>
            <a:ext cx="1608687" cy="286258"/>
          </a:xfrm>
          <a:prstGeom prst="rect">
            <a:avLst/>
          </a:prstGeom>
          <a:noFill/>
          <a:ln>
            <a:noFill/>
          </a:ln>
          <a:effectLst>
            <a:outerShdw blurRad="57150" dist="9525" algn="bl" rotWithShape="0">
              <a:schemeClr val="accent1">
                <a:alpha val="6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dirty="0">
                <a:solidFill>
                  <a:schemeClr val="accent3"/>
                </a:solidFill>
                <a:latin typeface="Alexandria Light"/>
                <a:ea typeface="Alexandria Light"/>
                <a:cs typeface="Alexandria Light"/>
                <a:sym typeface="Alexandria Light"/>
              </a:rPr>
              <a:t>3479.48M</a:t>
            </a:r>
            <a:endParaRPr sz="2200" dirty="0">
              <a:solidFill>
                <a:schemeClr val="accent3"/>
              </a:solidFill>
              <a:latin typeface="Alexandria Light"/>
              <a:ea typeface="Alexandria Light"/>
              <a:cs typeface="Alexandria Light"/>
              <a:sym typeface="Alexandria Light"/>
            </a:endParaRPr>
          </a:p>
        </p:txBody>
      </p:sp>
      <p:cxnSp>
        <p:nvCxnSpPr>
          <p:cNvPr id="16" name="Google Shape;359;p44">
            <a:extLst>
              <a:ext uri="{FF2B5EF4-FFF2-40B4-BE49-F238E27FC236}">
                <a16:creationId xmlns:a16="http://schemas.microsoft.com/office/drawing/2014/main" id="{1EAC434F-DEA3-09B3-C5D9-1F5429CD8B70}"/>
              </a:ext>
            </a:extLst>
          </p:cNvPr>
          <p:cNvCxnSpPr>
            <a:cxnSpLocks/>
          </p:cNvCxnSpPr>
          <p:nvPr/>
        </p:nvCxnSpPr>
        <p:spPr>
          <a:xfrm>
            <a:off x="6307838" y="1926445"/>
            <a:ext cx="0" cy="408322"/>
          </a:xfrm>
          <a:prstGeom prst="straightConnector1">
            <a:avLst/>
          </a:prstGeom>
          <a:noFill/>
          <a:ln w="9525" cap="flat" cmpd="sng">
            <a:solidFill>
              <a:schemeClr val="lt2"/>
            </a:solidFill>
            <a:prstDash val="solid"/>
            <a:round/>
            <a:headEnd type="none" w="med" len="med"/>
            <a:tailEnd type="none" w="med" len="med"/>
          </a:ln>
        </p:spPr>
      </p:cxnSp>
      <p:sp>
        <p:nvSpPr>
          <p:cNvPr id="18" name="Google Shape;350;p44">
            <a:extLst>
              <a:ext uri="{FF2B5EF4-FFF2-40B4-BE49-F238E27FC236}">
                <a16:creationId xmlns:a16="http://schemas.microsoft.com/office/drawing/2014/main" id="{6F684FFD-A607-57FF-1BA5-869A012E17D4}"/>
              </a:ext>
            </a:extLst>
          </p:cNvPr>
          <p:cNvSpPr txBox="1"/>
          <p:nvPr/>
        </p:nvSpPr>
        <p:spPr>
          <a:xfrm>
            <a:off x="4077478" y="2155704"/>
            <a:ext cx="1475700" cy="479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dirty="0">
                <a:solidFill>
                  <a:schemeClr val="lt2"/>
                </a:solidFill>
                <a:latin typeface="Alexandria SemiBold"/>
                <a:ea typeface="Alexandria SemiBold"/>
                <a:cs typeface="Alexandria SemiBold"/>
                <a:sym typeface="Alexandria SemiBold"/>
              </a:rPr>
              <a:t>Backers</a:t>
            </a:r>
            <a:endParaRPr sz="1600" dirty="0">
              <a:solidFill>
                <a:schemeClr val="lt2"/>
              </a:solidFill>
              <a:latin typeface="Alexandria SemiBold"/>
              <a:ea typeface="Alexandria SemiBold"/>
              <a:cs typeface="Alexandria SemiBold"/>
              <a:sym typeface="Alexandri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subTitle" idx="1"/>
          </p:nvPr>
        </p:nvSpPr>
        <p:spPr>
          <a:xfrm>
            <a:off x="644979" y="1068607"/>
            <a:ext cx="7356021" cy="3752333"/>
          </a:xfrm>
          <a:prstGeom prst="rect">
            <a:avLst/>
          </a:prstGeom>
        </p:spPr>
        <p:txBody>
          <a:bodyPr spcFirstLastPara="1" wrap="square" lIns="91425" tIns="91425" rIns="91425" bIns="91425" anchor="t" anchorCtr="0">
            <a:noAutofit/>
          </a:bodyPr>
          <a:lstStyle/>
          <a:p>
            <a:r>
              <a:rPr lang="en-US" sz="1600" dirty="0">
                <a:latin typeface="Times New Roman" panose="02020603050405020304" pitchFamily="18" charset="0"/>
                <a:cs typeface="Times New Roman" panose="02020603050405020304" pitchFamily="18" charset="0"/>
              </a:rPr>
              <a:t>The Major Portion took by United states staking with 278.52 K and followed by Great Britian 34.07 K and Minor Portion took by LU 0.07 K and followed by JP 0.31 K</a:t>
            </a:r>
          </a:p>
          <a:p>
            <a:r>
              <a:rPr lang="en-US" sz="1600" dirty="0">
                <a:latin typeface="Times New Roman" panose="02020603050405020304" pitchFamily="18" charset="0"/>
                <a:cs typeface="Times New Roman" panose="02020603050405020304" pitchFamily="18" charset="0"/>
              </a:rPr>
              <a:t>Key insights are followed by below </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Crowdfunding adoption and maturity are significantly higher in the US compared to other regions</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Crowdfunding activity is highly </a:t>
            </a:r>
            <a:r>
              <a:rPr lang="en-US" sz="1600" b="1" dirty="0">
                <a:latin typeface="Times New Roman" panose="02020603050405020304" pitchFamily="18" charset="0"/>
                <a:cs typeface="Times New Roman" panose="02020603050405020304" pitchFamily="18" charset="0"/>
              </a:rPr>
              <a:t>concentrated in a few countries</a:t>
            </a:r>
            <a:r>
              <a:rPr lang="en-US" sz="1600" dirty="0">
                <a:latin typeface="Times New Roman" panose="02020603050405020304" pitchFamily="18" charset="0"/>
                <a:cs typeface="Times New Roman" panose="02020603050405020304" pitchFamily="18" charset="0"/>
              </a:rPr>
              <a:t>, with the US leading by a large margin</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Language, digital penetration, and platform availability strongly influence crowdfunding participation</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Crowdfunding has </a:t>
            </a:r>
            <a:r>
              <a:rPr lang="en-US" sz="1600" b="1" dirty="0">
                <a:latin typeface="Times New Roman" panose="02020603050405020304" pitchFamily="18" charset="0"/>
                <a:cs typeface="Times New Roman" panose="02020603050405020304" pitchFamily="18" charset="0"/>
              </a:rPr>
              <a:t>limited penetration</a:t>
            </a:r>
            <a:r>
              <a:rPr lang="en-US" sz="1600" dirty="0">
                <a:latin typeface="Times New Roman" panose="02020603050405020304" pitchFamily="18" charset="0"/>
                <a:cs typeface="Times New Roman" panose="02020603050405020304" pitchFamily="18" charset="0"/>
              </a:rPr>
              <a:t> in several regions, indicating growth opportunities</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There is strong potential for platform expansion and creator education in underrepresented regions</a:t>
            </a:r>
          </a:p>
          <a:p>
            <a:pPr marL="0" lvl="0" indent="0" algn="l" rtl="0">
              <a:spcBef>
                <a:spcPts val="0"/>
              </a:spcBef>
              <a:spcAft>
                <a:spcPts val="0"/>
              </a:spcAft>
              <a:buNone/>
            </a:pPr>
            <a:endParaRPr dirty="0"/>
          </a:p>
        </p:txBody>
      </p:sp>
      <p:sp>
        <p:nvSpPr>
          <p:cNvPr id="372" name="Google Shape;372;p45"/>
          <p:cNvSpPr txBox="1">
            <a:spLocks noGrp="1"/>
          </p:cNvSpPr>
          <p:nvPr>
            <p:ph type="title"/>
          </p:nvPr>
        </p:nvSpPr>
        <p:spPr>
          <a:xfrm>
            <a:off x="717416" y="322560"/>
            <a:ext cx="7709168" cy="733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Tempus Sans ITC" panose="04020404030D07020202" pitchFamily="82" charset="0"/>
              </a:rPr>
              <a:t>Projects by Country</a:t>
            </a:r>
            <a:endParaRPr sz="4000" dirty="0">
              <a:latin typeface="Tempus Sans ITC" panose="04020404030D07020202" pitchFamily="8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subTitle" idx="1"/>
          </p:nvPr>
        </p:nvSpPr>
        <p:spPr>
          <a:xfrm>
            <a:off x="254000" y="1135957"/>
            <a:ext cx="8041349" cy="3427576"/>
          </a:xfrm>
          <a:prstGeom prst="rect">
            <a:avLst/>
          </a:prstGeom>
        </p:spPr>
        <p:txBody>
          <a:bodyPr spcFirstLastPara="1" wrap="square" lIns="91425" tIns="91425" rIns="91425" bIns="91425" anchor="t" anchorCtr="0">
            <a:noAutofit/>
          </a:bodyPr>
          <a:lstStyle/>
          <a:p>
            <a:r>
              <a:rPr lang="en-US" sz="1600" dirty="0">
                <a:latin typeface="Times New Roman" panose="02020603050405020304" pitchFamily="18" charset="0"/>
                <a:cs typeface="Times New Roman" panose="02020603050405020304" pitchFamily="18" charset="0"/>
              </a:rPr>
              <a:t>        Outcome : Successful – 143.91 trillions, Failed – 191.48 trillions, Live – 3.39T</a:t>
            </a:r>
          </a:p>
          <a:p>
            <a:r>
              <a:rPr lang="en-US" sz="1600" dirty="0">
                <a:latin typeface="Times New Roman" panose="02020603050405020304" pitchFamily="18" charset="0"/>
                <a:cs typeface="Times New Roman" panose="02020603050405020304" pitchFamily="18" charset="0"/>
              </a:rPr>
              <a:t>        Cancelled – 33.09 trillions, Suspended- 1.57 trillions, Purged- 0.19 trillions</a:t>
            </a:r>
          </a:p>
          <a:p>
            <a:r>
              <a:rPr lang="en-US" sz="1600" dirty="0">
                <a:latin typeface="Times New Roman" panose="02020603050405020304" pitchFamily="18" charset="0"/>
                <a:cs typeface="Times New Roman" panose="02020603050405020304" pitchFamily="18" charset="0"/>
              </a:rPr>
              <a:t>         Key Insights:</a:t>
            </a:r>
          </a:p>
          <a:p>
            <a:pPr lvl="1">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Most crowdfunding campaigns do not meet their goals, highlighting strong competition and planning challenges.</a:t>
            </a:r>
          </a:p>
          <a:p>
            <a:pPr lvl="1">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Careful goal setting, category selection, and marketing are critical to improve success probability</a:t>
            </a:r>
          </a:p>
          <a:p>
            <a:pPr lvl="1">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Poor preparation or changing circumstances often lead creators to cancel projects before completion.</a:t>
            </a:r>
          </a:p>
          <a:p>
            <a:pPr lvl="1">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Crowdfunding campaigns are time-bound and reach an outcome relatively fast.</a:t>
            </a:r>
          </a:p>
          <a:p>
            <a:pPr lvl="1">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Most failures are due to performance, not policy or compliance issues</a:t>
            </a:r>
          </a:p>
          <a:p>
            <a:pPr marL="0" lvl="0" indent="0" algn="l" rtl="0">
              <a:spcBef>
                <a:spcPts val="0"/>
              </a:spcBef>
              <a:spcAft>
                <a:spcPts val="0"/>
              </a:spcAft>
              <a:buNone/>
            </a:pPr>
            <a:endParaRPr sz="1600" dirty="0"/>
          </a:p>
        </p:txBody>
      </p:sp>
      <p:sp>
        <p:nvSpPr>
          <p:cNvPr id="15" name="Title 14">
            <a:extLst>
              <a:ext uri="{FF2B5EF4-FFF2-40B4-BE49-F238E27FC236}">
                <a16:creationId xmlns:a16="http://schemas.microsoft.com/office/drawing/2014/main" id="{4E43E363-536F-D87F-06D2-C90E6FB56555}"/>
              </a:ext>
            </a:extLst>
          </p:cNvPr>
          <p:cNvSpPr>
            <a:spLocks noGrp="1"/>
          </p:cNvSpPr>
          <p:nvPr>
            <p:ph type="title"/>
          </p:nvPr>
        </p:nvSpPr>
        <p:spPr>
          <a:xfrm>
            <a:off x="716400" y="250292"/>
            <a:ext cx="7711200" cy="572700"/>
          </a:xfrm>
        </p:spPr>
        <p:txBody>
          <a:bodyPr/>
          <a:lstStyle/>
          <a:p>
            <a:r>
              <a:rPr lang="en-IN" sz="4000" dirty="0">
                <a:latin typeface="Tempus Sans ITC" panose="04020404030D07020202" pitchFamily="82" charset="0"/>
              </a:rPr>
              <a:t>Projects by Outcome</a:t>
            </a:r>
          </a:p>
        </p:txBody>
      </p:sp>
    </p:spTree>
  </p:cSld>
  <p:clrMapOvr>
    <a:masterClrMapping/>
  </p:clrMapOvr>
</p:sld>
</file>

<file path=ppt/theme/theme1.xml><?xml version="1.0" encoding="utf-8"?>
<a:theme xmlns:a="http://schemas.openxmlformats.org/drawingml/2006/main" name="Technology Wave Style Thesis Defense by Slidesgo">
  <a:themeElements>
    <a:clrScheme name="Simple Light">
      <a:dk1>
        <a:srgbClr val="FFFFFF"/>
      </a:dk1>
      <a:lt1>
        <a:srgbClr val="011C38"/>
      </a:lt1>
      <a:dk2>
        <a:srgbClr val="30476B"/>
      </a:dk2>
      <a:lt2>
        <a:srgbClr val="90E1F1"/>
      </a:lt2>
      <a:accent1>
        <a:srgbClr val="44728B"/>
      </a:accent1>
      <a:accent2>
        <a:srgbClr val="C9A752"/>
      </a:accent2>
      <a:accent3>
        <a:srgbClr val="E3D47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1344</Words>
  <Application>Microsoft Office PowerPoint</Application>
  <PresentationFormat>On-screen Show (16:9)</PresentationFormat>
  <Paragraphs>100</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Commissioner</vt:lpstr>
      <vt:lpstr>Alexandria Light</vt:lpstr>
      <vt:lpstr>Alexandria SemiBold</vt:lpstr>
      <vt:lpstr>Kufam</vt:lpstr>
      <vt:lpstr>Arial</vt:lpstr>
      <vt:lpstr>Wingdings</vt:lpstr>
      <vt:lpstr>Informal Roman</vt:lpstr>
      <vt:lpstr>Tempus Sans ITC</vt:lpstr>
      <vt:lpstr>Times New Roman</vt:lpstr>
      <vt:lpstr>Technology Wave Style Thesis Defense by Slidesgo</vt:lpstr>
      <vt:lpstr>CROWD FUNDING PROJECT ANALYSIS</vt:lpstr>
      <vt:lpstr>PowerPoint Presentation</vt:lpstr>
      <vt:lpstr>PowerPoint Presentation</vt:lpstr>
      <vt:lpstr>PowerPoint Presentation</vt:lpstr>
      <vt:lpstr>Objective</vt:lpstr>
      <vt:lpstr>Main areas to focus</vt:lpstr>
      <vt:lpstr>Projects Overview - KPI’S  </vt:lpstr>
      <vt:lpstr>Projects by Country</vt:lpstr>
      <vt:lpstr>Projects by Outcome</vt:lpstr>
      <vt:lpstr>Projects by Category</vt:lpstr>
      <vt:lpstr>Projects by Trend Analysis</vt:lpstr>
      <vt:lpstr>Top 10 Successful Projects – KPI’s</vt:lpstr>
      <vt:lpstr>Overall Percentage of Successful Projects</vt:lpstr>
      <vt:lpstr>Excel Dashboard : </vt:lpstr>
      <vt:lpstr>Tableau Dashboard :</vt:lpstr>
      <vt:lpstr>PowerBI Dashboard : </vt:lpstr>
      <vt:lpstr>Challenges Faced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Ganesh U S</dc:creator>
  <cp:lastModifiedBy>Ganesh U S</cp:lastModifiedBy>
  <cp:revision>5</cp:revision>
  <dcterms:modified xsi:type="dcterms:W3CDTF">2026-01-20T06:51:11Z</dcterms:modified>
</cp:coreProperties>
</file>